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68" r:id="rId3"/>
    <p:sldId id="257" r:id="rId4"/>
    <p:sldId id="266" r:id="rId5"/>
    <p:sldId id="258" r:id="rId6"/>
    <p:sldId id="262" r:id="rId7"/>
    <p:sldId id="264" r:id="rId8"/>
    <p:sldId id="265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9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0075-0B8C-449C-A4E4-30836BD14CD7}" type="datetimeFigureOut">
              <a:rPr lang="en-US" smtClean="0"/>
              <a:t>02-Apr-19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C662E-6F74-48F4-82F5-0AD2BB891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02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F2A973F-B8D6-C542-82DB-1953948C3E2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1F5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24325" y="6356351"/>
            <a:ext cx="895350" cy="365125"/>
          </a:xfrm>
        </p:spPr>
        <p:txBody>
          <a:bodyPr/>
          <a:lstStyle/>
          <a:p>
            <a:fld id="{D441B556-C112-4D49-929D-A230A94EF9A0}" type="datetime1">
              <a:rPr lang="hr-HR" smtClean="0"/>
              <a:t>2.4.2019.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7F2212D4-3C7B-D64A-9C80-C24CE123B9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0" r="82435"/>
          <a:stretch/>
        </p:blipFill>
        <p:spPr>
          <a:xfrm>
            <a:off x="646201" y="168946"/>
            <a:ext cx="979771" cy="9814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D47A41A-63C1-8840-8B50-0EE6EF56BF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820" t="900" r="6465" b="-900"/>
          <a:stretch/>
        </p:blipFill>
        <p:spPr>
          <a:xfrm>
            <a:off x="7568828" y="168946"/>
            <a:ext cx="979771" cy="9814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A7636963-87EC-FF45-9008-AC2E27F73754}"/>
              </a:ext>
            </a:extLst>
          </p:cNvPr>
          <p:cNvPicPr/>
          <p:nvPr userDrawn="1"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4" r="34491"/>
          <a:stretch/>
        </p:blipFill>
        <p:spPr bwMode="auto">
          <a:xfrm>
            <a:off x="1998921" y="338687"/>
            <a:ext cx="3396863" cy="787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F286F4-F335-2648-B11C-BC653201AE32}"/>
              </a:ext>
            </a:extLst>
          </p:cNvPr>
          <p:cNvSpPr txBox="1"/>
          <p:nvPr userDrawn="1"/>
        </p:nvSpPr>
        <p:spPr>
          <a:xfrm>
            <a:off x="685800" y="5769504"/>
            <a:ext cx="1202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</a:t>
            </a:r>
            <a:r>
              <a:rPr lang="hr-HR" sz="1400" dirty="0">
                <a:solidFill>
                  <a:srgbClr val="8497B0"/>
                </a:solidFill>
              </a:rPr>
              <a:t>UD</a:t>
            </a:r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ENT</a:t>
            </a:r>
            <a:r>
              <a:rPr lang="hr-HR" sz="1400" dirty="0">
                <a:solidFill>
                  <a:srgbClr val="8497B0"/>
                </a:solidFill>
              </a:rPr>
              <a:t>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821E986-9836-D74D-A00B-3CAB0FD3FF4A}"/>
              </a:ext>
            </a:extLst>
          </p:cNvPr>
          <p:cNvSpPr txBox="1"/>
          <p:nvPr userDrawn="1"/>
        </p:nvSpPr>
        <p:spPr>
          <a:xfrm>
            <a:off x="6498659" y="5769503"/>
            <a:ext cx="19595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MENTOR</a:t>
            </a:r>
            <a:r>
              <a:rPr lang="hr-HR" sz="1400" dirty="0">
                <a:solidFill>
                  <a:srgbClr val="8497B0"/>
                </a:solidFill>
              </a:rPr>
              <a:t>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7D1CABE7-0BDF-FF42-8689-251F6F4FD90D}"/>
              </a:ext>
            </a:extLst>
          </p:cNvPr>
          <p:cNvSpPr txBox="1"/>
          <p:nvPr userDrawn="1"/>
        </p:nvSpPr>
        <p:spPr>
          <a:xfrm>
            <a:off x="685800" y="3636325"/>
            <a:ext cx="781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>
                <a:solidFill>
                  <a:schemeClr val="bg1"/>
                </a:solidFill>
              </a:rPr>
              <a:t>DIPLOMSKI RAD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0A77ABB7-D635-1C44-8C44-892CC11BE67B}"/>
              </a:ext>
            </a:extLst>
          </p:cNvPr>
          <p:cNvSpPr txBox="1"/>
          <p:nvPr userDrawn="1"/>
        </p:nvSpPr>
        <p:spPr>
          <a:xfrm>
            <a:off x="685800" y="4181745"/>
            <a:ext cx="781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Diplomski studij</a:t>
            </a:r>
          </a:p>
        </p:txBody>
      </p:sp>
    </p:spTree>
    <p:extLst>
      <p:ext uri="{BB962C8B-B14F-4D97-AF65-F5344CB8AC3E}">
        <p14:creationId xmlns:p14="http://schemas.microsoft.com/office/powerpoint/2010/main" val="409950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A94AD-88A4-4C41-AB7A-A6AC70EBA9C1}" type="datetime1">
              <a:rPr lang="hr-HR" smtClean="0"/>
              <a:t>2.4.2019.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73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86CEB-0A6F-4164-8D5D-C7A982A2C286}" type="datetime1">
              <a:rPr lang="hr-HR" smtClean="0"/>
              <a:t>2.4.2019.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D43D-F49E-4D78-AFAA-3006B24AADBD}" type="datetime1">
              <a:rPr lang="hr-HR" smtClean="0"/>
              <a:t>2.4.2019.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17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9552B-FD67-4D53-AAA0-C077FF57D464}" type="datetime1">
              <a:rPr lang="hr-HR" smtClean="0"/>
              <a:t>2.4.2019.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1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1B49-A6D1-4ADF-9F46-9454B899CEE5}" type="datetime1">
              <a:rPr lang="hr-HR" smtClean="0"/>
              <a:t>2.4.2019.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2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B556-7E17-4CB3-B230-7525DA0FD08B}" type="datetime1">
              <a:rPr lang="hr-HR" smtClean="0"/>
              <a:t>2.4.2019.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C259D-6D40-44A2-80AA-CF7BCA45F87A}" type="datetime1">
              <a:rPr lang="hr-HR" smtClean="0"/>
              <a:t>2.4.2019.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43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06D58-0CA9-40AF-86A8-871A753E6052}" type="datetime1">
              <a:rPr lang="hr-HR" smtClean="0"/>
              <a:t>2.4.2019.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7EAAA-0215-4F5A-8B77-64FFE85DA0D2}" type="datetime1">
              <a:rPr lang="hr-HR" smtClean="0"/>
              <a:t>2.4.2019.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5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80B32-5788-4ECE-992A-BBA7BCDA3FA1}" type="datetime1">
              <a:rPr lang="hr-HR" smtClean="0"/>
              <a:t>2.4.2019.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2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5407" y="6356351"/>
            <a:ext cx="895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0F367-1499-487C-A253-4C1F97F4A171}" type="datetime1">
              <a:rPr lang="hr-HR" smtClean="0"/>
              <a:t>2.4.2019.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1262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hr-HR" smtClean="0"/>
              <a:t>DIPLOMSKI RAD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605B1-8398-4ACF-8EE8-07C977332A5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55F8B3B-68B5-4D4E-8117-2472C881DDE1}"/>
              </a:ext>
            </a:extLst>
          </p:cNvPr>
          <p:cNvPicPr/>
          <p:nvPr userDrawn="1"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19" y="6340356"/>
            <a:ext cx="3406076" cy="4140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79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BA9BBBA-2C6B-4349-BFB1-FE68740B4398}"/>
              </a:ext>
            </a:extLst>
          </p:cNvPr>
          <p:cNvSpPr txBox="1"/>
          <p:nvPr/>
        </p:nvSpPr>
        <p:spPr>
          <a:xfrm>
            <a:off x="685800" y="4520597"/>
            <a:ext cx="7812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1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Naziv diplomskog studija</a:t>
            </a:r>
          </a:p>
        </p:txBody>
      </p:sp>
      <p:sp>
        <p:nvSpPr>
          <p:cNvPr id="5" name="TextBox 4" title="Ime Prezime">
            <a:extLst>
              <a:ext uri="{FF2B5EF4-FFF2-40B4-BE49-F238E27FC236}">
                <a16:creationId xmlns="" xmlns:a16="http://schemas.microsoft.com/office/drawing/2014/main" id="{C442A2A9-E3AD-B14A-9A35-253DECFB60FA}"/>
              </a:ext>
            </a:extLst>
          </p:cNvPr>
          <p:cNvSpPr txBox="1"/>
          <p:nvPr/>
        </p:nvSpPr>
        <p:spPr>
          <a:xfrm>
            <a:off x="685800" y="6029952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r-HR" sz="1800" dirty="0">
                <a:solidFill>
                  <a:schemeClr val="bg1"/>
                </a:solidFill>
              </a:rPr>
              <a:t>Ime Prezime</a:t>
            </a:r>
          </a:p>
        </p:txBody>
      </p:sp>
      <p:sp>
        <p:nvSpPr>
          <p:cNvPr id="6" name="TextBox 5" title="Ime Prezime">
            <a:extLst>
              <a:ext uri="{FF2B5EF4-FFF2-40B4-BE49-F238E27FC236}">
                <a16:creationId xmlns="" xmlns:a16="http://schemas.microsoft.com/office/drawing/2014/main" id="{F1FB7F09-A931-4B4E-B0C5-C84C8F8B5A54}"/>
              </a:ext>
            </a:extLst>
          </p:cNvPr>
          <p:cNvSpPr txBox="1"/>
          <p:nvPr/>
        </p:nvSpPr>
        <p:spPr>
          <a:xfrm>
            <a:off x="4623553" y="6011904"/>
            <a:ext cx="3874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800" dirty="0">
                <a:solidFill>
                  <a:schemeClr val="bg1"/>
                </a:solidFill>
              </a:rPr>
              <a:t>Titula. Ime Prezime</a:t>
            </a:r>
          </a:p>
        </p:txBody>
      </p:sp>
    </p:spTree>
    <p:extLst>
      <p:ext uri="{BB962C8B-B14F-4D97-AF65-F5344CB8AC3E}">
        <p14:creationId xmlns:p14="http://schemas.microsoft.com/office/powerpoint/2010/main" val="455128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D43D-F49E-4D78-AFAA-3006B24AADBD}" type="datetime1">
              <a:rPr lang="hr-HR" smtClean="0"/>
              <a:t>3.4.2019.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2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0D43D-F49E-4D78-AFAA-3006B24AADBD}" type="datetime1">
              <a:rPr lang="hr-HR" smtClean="0"/>
              <a:t>3.4.2019.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605B1-8398-4ACF-8EE8-07C977332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C395-C721-4EE2-8C63-3FFAD61143B8}" type="datetime1">
              <a:rPr lang="hr-HR" smtClean="0"/>
              <a:t>2.4.2019.</a:t>
            </a:fld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3</a:t>
            </a:fld>
            <a:endParaRPr lang="sr-Latn-RS"/>
          </a:p>
        </p:txBody>
      </p:sp>
      <p:sp>
        <p:nvSpPr>
          <p:cNvPr id="6" name="Title 31">
            <a:extLst>
              <a:ext uri="{FF2B5EF4-FFF2-40B4-BE49-F238E27FC236}">
                <a16:creationId xmlns="" xmlns:a16="http://schemas.microsoft.com/office/drawing/2014/main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486243" y="447665"/>
            <a:ext cx="8178786" cy="1468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 smtClean="0">
                <a:solidFill>
                  <a:srgbClr val="002060"/>
                </a:solidFill>
              </a:rPr>
              <a:t>Uvod / Pregled / Plan izlaganja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Subtitle 32">
            <a:extLst>
              <a:ext uri="{FF2B5EF4-FFF2-40B4-BE49-F238E27FC236}">
                <a16:creationId xmlns="" xmlns:a16="http://schemas.microsoft.com/office/drawing/2014/main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1155636" y="2453130"/>
            <a:ext cx="6840000" cy="346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200" b="1" dirty="0" smtClean="0">
                <a:solidFill>
                  <a:schemeClr val="bg2">
                    <a:lumMod val="50000"/>
                  </a:schemeClr>
                </a:solidFill>
              </a:rPr>
              <a:t>Pravilo:</a:t>
            </a:r>
          </a:p>
          <a:p>
            <a:pPr marL="0" indent="0" algn="ctr">
              <a:buNone/>
            </a:pPr>
            <a:r>
              <a:rPr lang="hr-HR" sz="1600" b="1" dirty="0"/>
              <a:t>	</a:t>
            </a:r>
            <a:endParaRPr lang="hr-HR" sz="1600" b="1" dirty="0" smtClean="0"/>
          </a:p>
          <a:p>
            <a:pPr marL="514350" indent="-514350" algn="ctr">
              <a:buFont typeface="+mj-lt"/>
              <a:buAutoNum type="arabicPeriod"/>
            </a:pP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što </a:t>
            </a: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ću reći    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	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2 slajda  </a:t>
            </a:r>
            <a:endParaRPr lang="hr-HR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 </a:t>
            </a:r>
            <a:r>
              <a:rPr lang="hr-H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reći   </a:t>
            </a: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</a:t>
            </a:r>
            <a:r>
              <a:rPr lang="hr-H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→ 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10 </a:t>
            </a: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do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15 slajdova </a:t>
            </a:r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hr-H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hr-HR" sz="1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hr-H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ponoviti!	</a:t>
            </a:r>
            <a:r>
              <a:rPr lang="hr-H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→	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 do 2 slajda</a:t>
            </a:r>
            <a:endParaRPr lang="hr-H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77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4C598D8-3741-3E44-8A72-10C4BC23A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C395-C721-4EE2-8C63-3FFAD61143B8}" type="datetime1">
              <a:rPr lang="hr-HR" smtClean="0"/>
              <a:t>3.4.2019.</a:t>
            </a:fld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5B57D96-67DC-2545-AD2B-45B062131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4</a:t>
            </a:fld>
            <a:endParaRPr lang="sr-Latn-RS"/>
          </a:p>
        </p:txBody>
      </p:sp>
      <p:sp>
        <p:nvSpPr>
          <p:cNvPr id="6" name="Title 31">
            <a:extLst>
              <a:ext uri="{FF2B5EF4-FFF2-40B4-BE49-F238E27FC236}">
                <a16:creationId xmlns="" xmlns:a16="http://schemas.microsoft.com/office/drawing/2014/main" id="{64F827A7-B555-0D4B-AA41-801520E2AD7A}"/>
              </a:ext>
            </a:extLst>
          </p:cNvPr>
          <p:cNvSpPr txBox="1">
            <a:spLocks/>
          </p:cNvSpPr>
          <p:nvPr/>
        </p:nvSpPr>
        <p:spPr>
          <a:xfrm>
            <a:off x="447546" y="435927"/>
            <a:ext cx="8178786" cy="1071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dirty="0" smtClean="0">
                <a:solidFill>
                  <a:srgbClr val="002060"/>
                </a:solidFill>
              </a:rPr>
              <a:t>Problem: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7" name="Subtitle 32">
            <a:extLst>
              <a:ext uri="{FF2B5EF4-FFF2-40B4-BE49-F238E27FC236}">
                <a16:creationId xmlns="" xmlns:a16="http://schemas.microsoft.com/office/drawing/2014/main" id="{E86E4720-3EC2-A144-91CA-2AC23F7BB22F}"/>
              </a:ext>
            </a:extLst>
          </p:cNvPr>
          <p:cNvSpPr txBox="1">
            <a:spLocks/>
          </p:cNvSpPr>
          <p:nvPr/>
        </p:nvSpPr>
        <p:spPr>
          <a:xfrm>
            <a:off x="1041401" y="1905217"/>
            <a:ext cx="6824134" cy="3468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r-H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Pitanja koja </a:t>
            </a: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 javljaju …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 problemu se do sada zna …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Hipoteze</a:t>
            </a:r>
          </a:p>
          <a:p>
            <a:pPr marL="0" indent="0">
              <a:buNone/>
            </a:pPr>
            <a:endParaRPr lang="hr-HR" sz="2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hr-HR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Ciljevi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83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44DFDF-D2B7-154A-85A5-88C520E4C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800" b="1" dirty="0" smtClean="0">
                <a:solidFill>
                  <a:schemeClr val="accent1">
                    <a:lumMod val="50000"/>
                  </a:schemeClr>
                </a:solidFill>
              </a:rPr>
              <a:t>Javna obrana diplomskog rada:</a:t>
            </a:r>
            <a:endParaRPr lang="sr-Latn-RS" sz="3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9EDC06-38E2-AE4A-BC0E-E99D3BD8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917" y="2025197"/>
            <a:ext cx="7886700" cy="351563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izložiti </a:t>
            </a:r>
            <a:r>
              <a:rPr lang="hr-HR" sz="2000" dirty="0"/>
              <a:t>sadržaj diplomskog rada u trajanju od </a:t>
            </a:r>
            <a:r>
              <a:rPr lang="hr-HR" sz="2000" b="1" dirty="0"/>
              <a:t>15 – 20 </a:t>
            </a:r>
            <a:r>
              <a:rPr lang="hr-HR" sz="2000" b="1" dirty="0" smtClean="0"/>
              <a:t>minuta</a:t>
            </a:r>
            <a:r>
              <a:rPr lang="hr-HR" sz="2000" dirty="0" smtClean="0"/>
              <a:t> </a:t>
            </a:r>
          </a:p>
          <a:p>
            <a:r>
              <a:rPr lang="hr-HR" sz="2000" dirty="0" smtClean="0"/>
              <a:t>ne </a:t>
            </a:r>
            <a:r>
              <a:rPr lang="hr-HR" sz="2000" dirty="0"/>
              <a:t>prekoračiti vrijeme, </a:t>
            </a:r>
            <a:r>
              <a:rPr lang="hr-HR" sz="2000" dirty="0" smtClean="0"/>
              <a:t>ali niti </a:t>
            </a:r>
            <a:r>
              <a:rPr lang="hr-HR" sz="2000" dirty="0"/>
              <a:t>prekomjerno </a:t>
            </a:r>
            <a:r>
              <a:rPr lang="hr-HR" sz="2000" dirty="0" smtClean="0"/>
              <a:t>skratiti </a:t>
            </a:r>
          </a:p>
          <a:p>
            <a:r>
              <a:rPr lang="hr-HR" sz="2000" dirty="0" smtClean="0"/>
              <a:t>usredotočiti </a:t>
            </a:r>
            <a:r>
              <a:rPr lang="hr-HR" sz="2000" dirty="0"/>
              <a:t>se na bitno, pratiti sadržaj </a:t>
            </a:r>
            <a:r>
              <a:rPr lang="hr-HR" sz="2000" dirty="0" smtClean="0"/>
              <a:t>i rad iznijeti  </a:t>
            </a:r>
            <a:r>
              <a:rPr lang="hr-HR" sz="2000" dirty="0"/>
              <a:t>koherentno i </a:t>
            </a:r>
            <a:r>
              <a:rPr lang="hr-HR" sz="2000" dirty="0" smtClean="0"/>
              <a:t>organizirano</a:t>
            </a:r>
          </a:p>
          <a:p>
            <a:r>
              <a:rPr lang="hr-HR" sz="2000" dirty="0" smtClean="0"/>
              <a:t>unaprijed </a:t>
            </a:r>
            <a:r>
              <a:rPr lang="hr-HR" sz="2000" dirty="0"/>
              <a:t>planirati i </a:t>
            </a:r>
            <a:r>
              <a:rPr lang="hr-HR" sz="2000" dirty="0" smtClean="0"/>
              <a:t>vježbati </a:t>
            </a:r>
            <a:endParaRPr lang="hr-HR" sz="2000" dirty="0"/>
          </a:p>
          <a:p>
            <a:r>
              <a:rPr lang="hr-HR" sz="2000" dirty="0"/>
              <a:t>najviše 10 – 15 </a:t>
            </a:r>
            <a:r>
              <a:rPr lang="hr-HR" sz="2000" dirty="0" smtClean="0"/>
              <a:t>slajdova</a:t>
            </a:r>
          </a:p>
          <a:p>
            <a:r>
              <a:rPr lang="hr-HR" sz="2000" dirty="0"/>
              <a:t>držati se pravila „zlatnih 6“ </a:t>
            </a:r>
            <a:r>
              <a:rPr lang="hr-HR" sz="2000" dirty="0" smtClean="0"/>
              <a:t>– 6 točaka </a:t>
            </a:r>
            <a:r>
              <a:rPr lang="hr-HR" sz="2000" dirty="0"/>
              <a:t>po slajdu i 6 riječi po točki</a:t>
            </a:r>
          </a:p>
          <a:p>
            <a:endParaRPr lang="hr-HR" sz="2000" dirty="0"/>
          </a:p>
          <a:p>
            <a:endParaRPr lang="sr-Latn-R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E55F3A3-AAB8-A147-8714-6D34E223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62FDF-FA23-444E-86D8-879F87664AA6}" type="datetime1">
              <a:rPr lang="hr-HR" smtClean="0"/>
              <a:t>3.4.2019.</a:t>
            </a:fld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C1F2AE5E-B76F-E844-8F4F-24081A6C2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5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E0555-D5E0-834E-9A05-17FB197B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625" y="217487"/>
            <a:ext cx="8236404" cy="1325563"/>
          </a:xfrm>
        </p:spPr>
        <p:txBody>
          <a:bodyPr>
            <a:normAutofit/>
          </a:bodyPr>
          <a:lstStyle/>
          <a:p>
            <a:pPr lvl="0"/>
            <a:r>
              <a:rPr lang="hr-HR" sz="3600" b="1" dirty="0">
                <a:solidFill>
                  <a:schemeClr val="accent1">
                    <a:lumMod val="50000"/>
                  </a:schemeClr>
                </a:solidFill>
              </a:rPr>
              <a:t>Korisni savjeti za izradu dobre vizualne prezentacije diplomskog rada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sr-Latn-R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182F43-8312-6C46-A687-0DDE682FB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4479" y="1768316"/>
            <a:ext cx="3886200" cy="4351338"/>
          </a:xfrm>
        </p:spPr>
        <p:txBody>
          <a:bodyPr>
            <a:noAutofit/>
          </a:bodyPr>
          <a:lstStyle/>
          <a:p>
            <a:r>
              <a:rPr lang="hr-HR" sz="2000" dirty="0" smtClean="0"/>
              <a:t>rezultati </a:t>
            </a:r>
            <a:r>
              <a:rPr lang="hr-HR" sz="2000" dirty="0"/>
              <a:t>u obliku tablica i </a:t>
            </a:r>
            <a:r>
              <a:rPr lang="hr-HR" sz="2000" dirty="0" smtClean="0"/>
              <a:t>grafova – veličina ! </a:t>
            </a:r>
          </a:p>
          <a:p>
            <a:r>
              <a:rPr lang="hr-HR" sz="2000" dirty="0" smtClean="0"/>
              <a:t>naslove </a:t>
            </a:r>
            <a:r>
              <a:rPr lang="hr-HR" sz="2000" dirty="0"/>
              <a:t>svih ilustracija </a:t>
            </a:r>
            <a:r>
              <a:rPr lang="hr-HR" sz="2000" dirty="0" smtClean="0"/>
              <a:t>- tablica, slika …, pozicionirati iznad </a:t>
            </a:r>
          </a:p>
          <a:p>
            <a:r>
              <a:rPr lang="hr-HR" sz="2000" dirty="0" smtClean="0"/>
              <a:t>iz </a:t>
            </a:r>
            <a:r>
              <a:rPr lang="hr-HR" sz="2000" dirty="0"/>
              <a:t>naslova </a:t>
            </a:r>
            <a:r>
              <a:rPr lang="hr-HR" sz="2000" dirty="0" smtClean="0"/>
              <a:t>izostaviti </a:t>
            </a:r>
            <a:r>
              <a:rPr lang="hr-HR" sz="2000" dirty="0"/>
              <a:t>oznake i numeracije </a:t>
            </a:r>
            <a:endParaRPr lang="hr-HR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hr-HR" sz="1600" dirty="0" smtClean="0"/>
              <a:t>ne </a:t>
            </a:r>
            <a:r>
              <a:rPr lang="hr-HR" sz="1600" dirty="0"/>
              <a:t>pisati</a:t>
            </a:r>
            <a:r>
              <a:rPr lang="hr-HR" sz="1600" dirty="0" smtClean="0"/>
              <a:t>: Tablica </a:t>
            </a:r>
            <a:r>
              <a:rPr lang="hr-HR" sz="1600" dirty="0"/>
              <a:t>4.2.1., Tablica </a:t>
            </a:r>
            <a:r>
              <a:rPr lang="hr-HR" sz="1600" dirty="0" smtClean="0"/>
              <a:t>4.3.2., </a:t>
            </a:r>
            <a:r>
              <a:rPr lang="hr-HR" sz="1600" dirty="0"/>
              <a:t>Slika </a:t>
            </a:r>
            <a:r>
              <a:rPr lang="hr-HR" sz="1600" dirty="0" smtClean="0"/>
              <a:t>2.1., …</a:t>
            </a:r>
            <a:endParaRPr lang="hr-HR" sz="1600" dirty="0"/>
          </a:p>
          <a:p>
            <a:r>
              <a:rPr lang="hr-HR" sz="2000" dirty="0" smtClean="0"/>
              <a:t>koristiti </a:t>
            </a:r>
            <a:r>
              <a:rPr lang="hr-HR" sz="2000" dirty="0"/>
              <a:t>kratke izraze, imenice, glagole – ukratko natuknice, a ne cijele rečenice</a:t>
            </a:r>
          </a:p>
          <a:p>
            <a:endParaRPr lang="sr-Latn-R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493BE3-BB7A-B74B-9242-42876797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55E7-0E78-426B-910C-87DC6B0AFF6A}" type="datetime1">
              <a:rPr lang="hr-HR" smtClean="0"/>
              <a:t>2.4.2019.</a:t>
            </a:fld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248050-FD11-8943-A36C-EB259945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6</a:t>
            </a:fld>
            <a:endParaRPr lang="sr-Latn-R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724400" y="5873433"/>
            <a:ext cx="1609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96895"/>
              </p:ext>
            </p:extLst>
          </p:nvPr>
        </p:nvGraphicFramePr>
        <p:xfrm>
          <a:off x="4588351" y="1802575"/>
          <a:ext cx="3929698" cy="128562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9685"/>
                <a:gridCol w="430580"/>
                <a:gridCol w="641512"/>
                <a:gridCol w="573526"/>
                <a:gridCol w="621465"/>
                <a:gridCol w="621465"/>
                <a:gridCol w="621465"/>
              </a:tblGrid>
              <a:tr h="1803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Mjerna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jedinica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 i sur.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Magnusson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(2000.)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Acikgoz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(2011.)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Babik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(2006.)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 – 5,6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2,60 – 4,01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0,37 – 0,71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0,36 – 0,47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 – 4,4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2,21 – 3,96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2,75 – 3,51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0,15 – 0,70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1,58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0,34 – 0,40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0,10 – 0,23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0,18 – 0,46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600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37,2 – 171,2</a:t>
                      </a:r>
                      <a:endParaRPr lang="hr-HR" sz="7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96,1 – 100,2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7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65137688"/>
              </p:ext>
            </p:extLst>
          </p:nvPr>
        </p:nvGraphicFramePr>
        <p:xfrm>
          <a:off x="4400550" y="3514727"/>
          <a:ext cx="4133850" cy="22433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841965"/>
                <a:gridCol w="634410"/>
                <a:gridCol w="1228725"/>
                <a:gridCol w="1428750"/>
              </a:tblGrid>
              <a:tr h="45254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Minerali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Varo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i sur.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(1980.)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Piggott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(1986.)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6,4 – 7,2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5,6 – 6,1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0,73 – 0,91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0,79 – 1,07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 – 3,7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 – 4,5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0,20 – 0,25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0,25 – 0,33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0,33 – 0,52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0,80 – 0,95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27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Fe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mg kg</a:t>
                      </a:r>
                      <a:r>
                        <a:rPr lang="hr-HR" sz="1200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-1</a:t>
                      </a:r>
                      <a:endParaRPr lang="hr-HR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91 - 109</a:t>
                      </a:r>
                      <a:endParaRPr lang="hr-HR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hr-HR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6" name="Straight Connector 15"/>
          <p:cNvCxnSpPr/>
          <p:nvPr/>
        </p:nvCxnSpPr>
        <p:spPr>
          <a:xfrm flipV="1">
            <a:off x="4724400" y="1543050"/>
            <a:ext cx="3590925" cy="168592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548722" y="5339834"/>
            <a:ext cx="4667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00B050"/>
                </a:solidFill>
                <a:sym typeface="Wingdings"/>
              </a:rPr>
              <a:t></a:t>
            </a:r>
            <a:endParaRPr lang="hr-HR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60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E0555-D5E0-834E-9A05-17FB197B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231" y="280459"/>
            <a:ext cx="8108949" cy="1325563"/>
          </a:xfrm>
        </p:spPr>
        <p:txBody>
          <a:bodyPr>
            <a:normAutofit/>
          </a:bodyPr>
          <a:lstStyle/>
          <a:p>
            <a:pPr lvl="0"/>
            <a:r>
              <a:rPr lang="hr-HR" sz="3600" b="1" dirty="0">
                <a:solidFill>
                  <a:schemeClr val="accent1">
                    <a:lumMod val="50000"/>
                  </a:schemeClr>
                </a:solidFill>
              </a:rPr>
              <a:t>Korisni savjeti za izradu dobre vizualne prezentacije diplomskog rada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sr-Latn-R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BD3B19-20AD-B746-8D6F-D2A2116B1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7657" y="1825625"/>
            <a:ext cx="7847693" cy="4351338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2000" dirty="0"/>
              <a:t>ne </a:t>
            </a:r>
            <a:r>
              <a:rPr lang="hr-HR" sz="2000" dirty="0" smtClean="0"/>
              <a:t>pisati tekst </a:t>
            </a:r>
            <a:r>
              <a:rPr lang="hr-HR" sz="2000" dirty="0"/>
              <a:t>SAMO VELIKIM SLOVIMA - teško je čitljiv </a:t>
            </a:r>
          </a:p>
          <a:p>
            <a:pPr>
              <a:lnSpc>
                <a:spcPct val="120000"/>
              </a:lnSpc>
            </a:pPr>
            <a:r>
              <a:rPr lang="hr-HR" sz="2000" dirty="0" smtClean="0"/>
              <a:t>izabrati jasan i čitak </a:t>
            </a:r>
            <a:r>
              <a:rPr lang="hr-HR" sz="2000" dirty="0"/>
              <a:t>font – </a:t>
            </a:r>
            <a:r>
              <a:rPr lang="hr-HR" sz="2000" dirty="0" err="1">
                <a:cs typeface="Arial" panose="020B0604020202020204" pitchFamily="34" charset="0"/>
              </a:rPr>
              <a:t>Arial</a:t>
            </a:r>
            <a:r>
              <a:rPr lang="hr-HR" sz="2000" dirty="0"/>
              <a:t>, </a:t>
            </a:r>
            <a:r>
              <a:rPr lang="hr-HR" sz="2000" dirty="0" err="1" smtClean="0"/>
              <a:t>Calibri</a:t>
            </a:r>
            <a:r>
              <a:rPr lang="hr-HR" sz="2000" dirty="0" smtClean="0"/>
              <a:t>, … </a:t>
            </a:r>
          </a:p>
          <a:p>
            <a:pPr>
              <a:lnSpc>
                <a:spcPct val="120000"/>
              </a:lnSpc>
            </a:pPr>
            <a:r>
              <a:rPr lang="hr-HR" sz="2000" dirty="0" smtClean="0"/>
              <a:t>veličina </a:t>
            </a:r>
            <a:r>
              <a:rPr lang="hr-HR" sz="2000" dirty="0"/>
              <a:t>fonta od </a:t>
            </a:r>
            <a:r>
              <a:rPr lang="hr-HR" sz="2000" dirty="0" smtClean="0"/>
              <a:t>16 </a:t>
            </a:r>
            <a:r>
              <a:rPr lang="hr-HR" sz="2000" dirty="0"/>
              <a:t>do 40 točaka </a:t>
            </a:r>
            <a:r>
              <a:rPr lang="hr-HR" sz="2000" dirty="0" smtClean="0"/>
              <a:t>– ovisno o </a:t>
            </a:r>
            <a:r>
              <a:rPr lang="hr-HR" sz="2000" dirty="0"/>
              <a:t>važnosti </a:t>
            </a:r>
            <a:r>
              <a:rPr lang="hr-HR" sz="2000" dirty="0" smtClean="0"/>
              <a:t>informacije</a:t>
            </a:r>
            <a:endParaRPr lang="hr-HR" sz="2000" dirty="0"/>
          </a:p>
          <a:p>
            <a:pPr>
              <a:lnSpc>
                <a:spcPct val="120000"/>
              </a:lnSpc>
            </a:pPr>
            <a:r>
              <a:rPr lang="hr-HR" sz="2000" dirty="0" smtClean="0"/>
              <a:t>dosljednost </a:t>
            </a:r>
            <a:r>
              <a:rPr lang="hr-HR" sz="2000" dirty="0"/>
              <a:t>u stilu, izgledu, boji </a:t>
            </a:r>
            <a:r>
              <a:rPr lang="hr-HR" sz="2000" dirty="0" smtClean="0"/>
              <a:t>teksta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hr-HR" sz="1800" dirty="0" smtClean="0"/>
              <a:t>naslovi</a:t>
            </a:r>
            <a:r>
              <a:rPr lang="hr-HR" sz="1800" dirty="0"/>
              <a:t>, točke i </a:t>
            </a:r>
            <a:r>
              <a:rPr lang="hr-HR" sz="1800" dirty="0" err="1"/>
              <a:t>podtočke</a:t>
            </a:r>
            <a:r>
              <a:rPr lang="hr-HR" sz="1800" dirty="0"/>
              <a:t> oznaka (</a:t>
            </a:r>
            <a:r>
              <a:rPr lang="hr-HR" sz="1800" i="1" dirty="0" err="1"/>
              <a:t>Bullets</a:t>
            </a:r>
            <a:r>
              <a:rPr lang="hr-HR" sz="1800" dirty="0"/>
              <a:t>)</a:t>
            </a:r>
          </a:p>
          <a:p>
            <a:pPr>
              <a:lnSpc>
                <a:spcPct val="120000"/>
              </a:lnSpc>
            </a:pPr>
            <a:r>
              <a:rPr lang="hr-HR" sz="2000" dirty="0"/>
              <a:t>tekst </a:t>
            </a:r>
            <a:r>
              <a:rPr lang="hr-HR" sz="2000" dirty="0" smtClean="0"/>
              <a:t>– u </a:t>
            </a:r>
            <a:r>
              <a:rPr lang="hr-HR" sz="2000" dirty="0"/>
              <a:t>jasnom kontrastu </a:t>
            </a:r>
            <a:r>
              <a:rPr lang="hr-HR" sz="2000" dirty="0" smtClean="0"/>
              <a:t>s  pozadinom</a:t>
            </a:r>
            <a:endParaRPr lang="hr-HR" sz="2000" dirty="0"/>
          </a:p>
          <a:p>
            <a:pPr>
              <a:lnSpc>
                <a:spcPct val="120000"/>
              </a:lnSpc>
            </a:pPr>
            <a:r>
              <a:rPr lang="hr-HR" sz="2000" dirty="0" smtClean="0"/>
              <a:t>ograničiti </a:t>
            </a:r>
            <a:r>
              <a:rPr lang="hr-HR" sz="2000" dirty="0"/>
              <a:t>upotrebu znakova interpunkcije</a:t>
            </a:r>
          </a:p>
          <a:p>
            <a:pPr>
              <a:lnSpc>
                <a:spcPct val="120000"/>
              </a:lnSpc>
            </a:pPr>
            <a:r>
              <a:rPr lang="hr-HR" sz="2000" dirty="0" smtClean="0"/>
              <a:t>provjeriti </a:t>
            </a:r>
            <a:r>
              <a:rPr lang="hr-HR" sz="2000" dirty="0"/>
              <a:t>napisano – tekst, lektura ... </a:t>
            </a:r>
          </a:p>
          <a:p>
            <a:pPr>
              <a:lnSpc>
                <a:spcPct val="120000"/>
              </a:lnSpc>
            </a:pPr>
            <a:endParaRPr lang="sr-Latn-RS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493BE3-BB7A-B74B-9242-42876797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55E7-0E78-426B-910C-87DC6B0AFF6A}" type="datetime1">
              <a:rPr lang="hr-HR" smtClean="0"/>
              <a:t>2.4.2019.</a:t>
            </a:fld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248050-FD11-8943-A36C-EB259945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7</a:t>
            </a:fld>
            <a:endParaRPr lang="sr-Latn-R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E0555-D5E0-834E-9A05-17FB197B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097" y="161926"/>
            <a:ext cx="8108949" cy="1325563"/>
          </a:xfrm>
        </p:spPr>
        <p:txBody>
          <a:bodyPr>
            <a:normAutofit/>
          </a:bodyPr>
          <a:lstStyle/>
          <a:p>
            <a:pPr lvl="0"/>
            <a:r>
              <a:rPr lang="hr-HR" sz="3600" b="1" dirty="0">
                <a:solidFill>
                  <a:schemeClr val="accent1">
                    <a:lumMod val="50000"/>
                  </a:schemeClr>
                </a:solidFill>
              </a:rPr>
              <a:t>Korisni savjeti za izradu dobre vizualne prezentacije diplomskog rada</a:t>
            </a:r>
            <a:r>
              <a:rPr lang="hr-HR" sz="36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sr-Latn-R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BD3B19-20AD-B746-8D6F-D2A2116B1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725" y="5146936"/>
            <a:ext cx="7804150" cy="10699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r-HR" sz="2000" dirty="0" smtClean="0"/>
              <a:t>slike – </a:t>
            </a:r>
            <a:r>
              <a:rPr lang="hr-HR" sz="2000" dirty="0"/>
              <a:t>dovoljne </a:t>
            </a:r>
            <a:r>
              <a:rPr lang="hr-HR" sz="2000" dirty="0" smtClean="0"/>
              <a:t>rezolucije </a:t>
            </a:r>
          </a:p>
          <a:p>
            <a:pPr>
              <a:lnSpc>
                <a:spcPct val="120000"/>
              </a:lnSpc>
            </a:pPr>
            <a:r>
              <a:rPr lang="hr-HR" sz="2000" dirty="0" smtClean="0"/>
              <a:t>veličinu </a:t>
            </a:r>
            <a:r>
              <a:rPr lang="hr-HR" sz="2000" dirty="0"/>
              <a:t>u </a:t>
            </a:r>
            <a:r>
              <a:rPr lang="hr-HR" sz="2000" i="1" dirty="0" err="1"/>
              <a:t>ppt</a:t>
            </a:r>
            <a:r>
              <a:rPr lang="hr-HR" sz="2000" dirty="0"/>
              <a:t> mijenjajte </a:t>
            </a:r>
            <a:r>
              <a:rPr lang="hr-HR" sz="2000" dirty="0" smtClean="0"/>
              <a:t>dijagonalno</a:t>
            </a:r>
            <a:endParaRPr lang="hr-HR" sz="2000" dirty="0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E493BE3-BB7A-B74B-9242-42876797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A55E7-0E78-426B-910C-87DC6B0AFF6A}" type="datetime1">
              <a:rPr lang="hr-HR" smtClean="0"/>
              <a:t>2.4.2019.</a:t>
            </a:fld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F248050-FD11-8943-A36C-EB2599455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8</a:t>
            </a:fld>
            <a:endParaRPr lang="sr-Latn-R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  <p:pic>
        <p:nvPicPr>
          <p:cNvPr id="9" name="Content Placeholder 8" descr="http://www.agr.unizg.hr/photogallery/1c6c47a31b3305b8f1f76df3a14734de.jpg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467" y="1752600"/>
            <a:ext cx="4656666" cy="314811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6625770" y="5023826"/>
            <a:ext cx="1609725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Izvor: … navesti izvor !!!</a:t>
            </a:r>
            <a:endParaRPr kumimoji="0" lang="hr-HR" altLang="sr-Latn-R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08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E9F5C7-37AB-154F-9E05-291F99E1D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212726"/>
            <a:ext cx="7886700" cy="1325563"/>
          </a:xfrm>
        </p:spPr>
        <p:txBody>
          <a:bodyPr>
            <a:normAutofit/>
          </a:bodyPr>
          <a:lstStyle/>
          <a:p>
            <a:pPr lvl="0"/>
            <a:r>
              <a:rPr lang="hr-HR" sz="4000" b="1" dirty="0">
                <a:solidFill>
                  <a:schemeClr val="accent1">
                    <a:lumMod val="50000"/>
                  </a:schemeClr>
                </a:solidFill>
              </a:rPr>
              <a:t>Korisni savjeti za usmeno izlaganje</a:t>
            </a:r>
            <a:r>
              <a:rPr lang="hr-HR" sz="4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sr-Latn-RS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C584FEB-6BBA-A140-8564-C4E79C71F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44650"/>
            <a:ext cx="7886700" cy="4351338"/>
          </a:xfrm>
        </p:spPr>
        <p:txBody>
          <a:bodyPr>
            <a:normAutofit/>
          </a:bodyPr>
          <a:lstStyle/>
          <a:p>
            <a:r>
              <a:rPr lang="hr-HR" sz="2400" dirty="0"/>
              <a:t>izlažite obranu u stojećem položaju</a:t>
            </a:r>
          </a:p>
          <a:p>
            <a:r>
              <a:rPr lang="hr-HR" sz="2400" dirty="0"/>
              <a:t>ne čitajte sa slajdova</a:t>
            </a:r>
          </a:p>
          <a:p>
            <a:r>
              <a:rPr lang="hr-HR" sz="2400" dirty="0"/>
              <a:t>govorite razgovijetno i dovoljno </a:t>
            </a:r>
            <a:r>
              <a:rPr lang="hr-HR" sz="2400" dirty="0" smtClean="0"/>
              <a:t>glasno</a:t>
            </a:r>
            <a:endParaRPr lang="hr-HR" sz="2400" dirty="0"/>
          </a:p>
          <a:p>
            <a:r>
              <a:rPr lang="hr-HR" sz="2400" dirty="0"/>
              <a:t>gledajte u publiku - povjerenstvo</a:t>
            </a:r>
          </a:p>
          <a:p>
            <a:r>
              <a:rPr lang="hr-HR" sz="2400" dirty="0"/>
              <a:t>pazite na govor tijela, gestikulaciju, intonaciju</a:t>
            </a:r>
          </a:p>
          <a:p>
            <a:r>
              <a:rPr lang="hr-HR" sz="2400" dirty="0" smtClean="0"/>
              <a:t>isprobajte </a:t>
            </a:r>
            <a:r>
              <a:rPr lang="hr-HR" sz="2400" dirty="0"/>
              <a:t>cijelu vašu </a:t>
            </a:r>
            <a:r>
              <a:rPr lang="hr-HR" sz="2400" dirty="0" smtClean="0"/>
              <a:t>obranu (</a:t>
            </a:r>
            <a:r>
              <a:rPr lang="hr-HR" sz="2400" i="1" dirty="0" err="1" smtClean="0"/>
              <a:t>ppt</a:t>
            </a:r>
            <a:r>
              <a:rPr lang="hr-HR" sz="2400" dirty="0" smtClean="0"/>
              <a:t> </a:t>
            </a:r>
            <a:r>
              <a:rPr lang="hr-HR" sz="2400" dirty="0"/>
              <a:t>+ </a:t>
            </a:r>
            <a:r>
              <a:rPr lang="hr-HR" sz="2400" dirty="0" smtClean="0"/>
              <a:t>usmeno) </a:t>
            </a:r>
            <a:r>
              <a:rPr lang="hr-HR" sz="2400" dirty="0"/>
              <a:t>uz provjeru vremena, barem jedanput!</a:t>
            </a:r>
          </a:p>
          <a:p>
            <a:r>
              <a:rPr lang="hr-HR" sz="2400" dirty="0"/>
              <a:t>provjerite radi li sve kako treba – računalo, projektor …</a:t>
            </a:r>
          </a:p>
          <a:p>
            <a:endParaRPr lang="sr-Latn-RS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815BE8-CE6A-9940-98B8-32A3C4898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CE7E-ADA2-479E-BCB1-4A67286F626D}" type="datetime1">
              <a:rPr lang="hr-HR" smtClean="0"/>
              <a:t>2.4.2019.</a:t>
            </a:fld>
            <a:endParaRPr lang="sr-Latn-R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30E0C6-E558-AE4D-837C-8D5559A6F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9D31D-EFAE-0B42-A891-F6A45CB5BF99}" type="slidenum">
              <a:rPr lang="sr-Latn-RS" smtClean="0"/>
              <a:t>9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DIPLOMSKI 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600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4257</TotalTime>
  <Words>543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Javna obrana diplomskog rada:</vt:lpstr>
      <vt:lpstr>Korisni savjeti za izradu dobre vizualne prezentacije diplomskog rada:</vt:lpstr>
      <vt:lpstr>Korisni savjeti za izradu dobre vizualne prezentacije diplomskog rada:</vt:lpstr>
      <vt:lpstr>Korisni savjeti za izradu dobre vizualne prezentacije diplomskog rada:</vt:lpstr>
      <vt:lpstr>Korisni savjeti za usmeno izlaganje: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Goran Andlar</dc:creator>
  <cp:lastModifiedBy>mpecina</cp:lastModifiedBy>
  <cp:revision>26</cp:revision>
  <dcterms:created xsi:type="dcterms:W3CDTF">2019-03-27T10:33:53Z</dcterms:created>
  <dcterms:modified xsi:type="dcterms:W3CDTF">2019-04-05T09:14:03Z</dcterms:modified>
</cp:coreProperties>
</file>