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65" r:id="rId4"/>
    <p:sldId id="274" r:id="rId5"/>
    <p:sldId id="275" r:id="rId6"/>
    <p:sldId id="267" r:id="rId7"/>
    <p:sldId id="266" r:id="rId8"/>
    <p:sldId id="268" r:id="rId9"/>
    <p:sldId id="269" r:id="rId10"/>
    <p:sldId id="270" r:id="rId11"/>
    <p:sldId id="271" r:id="rId12"/>
    <p:sldId id="27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6" d="100"/>
          <a:sy n="106" d="100"/>
        </p:scale>
        <p:origin x="-90" y="-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280075-0B8C-449C-A4E4-30836BD14CD7}" type="datetimeFigureOut">
              <a:rPr lang="en-US" smtClean="0"/>
              <a:t>16-Jul-19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CC662E-6F74-48F4-82F5-0AD2BB891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022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8F2A973F-B8D6-C542-82DB-1953948C3E28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1F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858529"/>
            <a:ext cx="10363200" cy="2060109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2AF286F4-F335-2648-B11C-BC653201AE32}"/>
              </a:ext>
            </a:extLst>
          </p:cNvPr>
          <p:cNvSpPr txBox="1"/>
          <p:nvPr userDrawn="1"/>
        </p:nvSpPr>
        <p:spPr>
          <a:xfrm>
            <a:off x="914402" y="5769507"/>
            <a:ext cx="16036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ST</a:t>
            </a:r>
            <a:r>
              <a:rPr lang="hr-HR" sz="1400" dirty="0">
                <a:solidFill>
                  <a:srgbClr val="8497B0"/>
                </a:solidFill>
              </a:rPr>
              <a:t>UD</a:t>
            </a:r>
            <a:r>
              <a:rPr lang="hr-HR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ENT</a:t>
            </a:r>
            <a:r>
              <a:rPr lang="hr-HR" sz="1400" dirty="0">
                <a:solidFill>
                  <a:srgbClr val="8497B0"/>
                </a:solidFill>
              </a:rPr>
              <a:t>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6821E986-9836-D74D-A00B-3CAB0FD3FF4A}"/>
              </a:ext>
            </a:extLst>
          </p:cNvPr>
          <p:cNvSpPr txBox="1"/>
          <p:nvPr userDrawn="1"/>
        </p:nvSpPr>
        <p:spPr>
          <a:xfrm>
            <a:off x="8664881" y="5769506"/>
            <a:ext cx="26127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STUDIJSKI</a:t>
            </a:r>
            <a:r>
              <a:rPr lang="hr-HR" sz="1400" baseline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SAVJETNIK/C</a:t>
            </a:r>
            <a:r>
              <a:rPr lang="hr-HR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</a:t>
            </a:r>
            <a:r>
              <a:rPr lang="hr-HR" sz="1400" dirty="0" smtClean="0">
                <a:solidFill>
                  <a:srgbClr val="8497B0"/>
                </a:solidFill>
              </a:rPr>
              <a:t>:</a:t>
            </a:r>
            <a:endParaRPr lang="hr-HR" sz="1400" dirty="0">
              <a:solidFill>
                <a:srgbClr val="8497B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7D1CABE7-0BDF-FF42-8689-251F6F4FD90D}"/>
              </a:ext>
            </a:extLst>
          </p:cNvPr>
          <p:cNvSpPr txBox="1"/>
          <p:nvPr userDrawn="1"/>
        </p:nvSpPr>
        <p:spPr>
          <a:xfrm>
            <a:off x="888000" y="1417912"/>
            <a:ext cx="10416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100" dirty="0" smtClean="0">
                <a:solidFill>
                  <a:schemeClr val="bg1"/>
                </a:solidFill>
              </a:rPr>
              <a:t>Poslijediplomski doktorski studij „Poljoprivredne znanosti”</a:t>
            </a:r>
          </a:p>
          <a:p>
            <a:pPr algn="ctr"/>
            <a:r>
              <a:rPr lang="hr-HR" sz="2100" dirty="0" smtClean="0">
                <a:solidFill>
                  <a:schemeClr val="bg1"/>
                </a:solidFill>
              </a:rPr>
              <a:t>Javna obrana teme doktorskog rada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7F2212D4-3C7B-D64A-9C80-C24CE123B9E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50" r="82435"/>
          <a:stretch/>
        </p:blipFill>
        <p:spPr>
          <a:xfrm>
            <a:off x="646202" y="168946"/>
            <a:ext cx="979771" cy="98145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5D47A41A-63C1-8840-8B50-0EE6EF56BF8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20" t="900" r="6465" b="-900"/>
          <a:stretch/>
        </p:blipFill>
        <p:spPr>
          <a:xfrm>
            <a:off x="7568829" y="168946"/>
            <a:ext cx="979771" cy="98145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A7636963-87EC-FF45-9008-AC2E27F73754}"/>
              </a:ext>
            </a:extLst>
          </p:cNvPr>
          <p:cNvPicPr/>
          <p:nvPr userDrawn="1"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65" r="32763"/>
          <a:stretch/>
        </p:blipFill>
        <p:spPr bwMode="auto">
          <a:xfrm>
            <a:off x="1998922" y="338687"/>
            <a:ext cx="3508745" cy="787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>
          <a:xfrm>
            <a:off x="5531193" y="2327744"/>
            <a:ext cx="1129614" cy="365125"/>
          </a:xfr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r>
              <a:rPr lang="sr-Latn-RS" smtClean="0"/>
              <a:t>xx.xx.20xx.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05B1-8398-4ACF-8EE8-07C977332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31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smtClean="0"/>
              <a:t>xx.xx.20xx.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Obrana teme doktorskog rada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05B1-8398-4ACF-8EE8-07C977332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793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smtClean="0"/>
              <a:t>xx.xx.20xx.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Obrana teme doktorskog rada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05B1-8398-4ACF-8EE8-07C977332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5831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smtClean="0"/>
              <a:t>xx.xx.20xx.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Obrana teme doktorskog rada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05B1-8398-4ACF-8EE8-07C977332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509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smtClean="0"/>
              <a:t>xx.xx.20xx.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Obrana teme doktorskog rada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05B1-8398-4ACF-8EE8-07C977332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5002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smtClean="0"/>
              <a:t>xx.xx.20xx.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Obrana teme doktorskog rada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05B1-8398-4ACF-8EE8-07C977332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13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smtClean="0"/>
              <a:t>xx.xx.20xx.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Obrana teme doktorskog rada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05B1-8398-4ACF-8EE8-07C977332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660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smtClean="0"/>
              <a:t>xx.xx.20xx.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Obrana teme doktorskog rada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05B1-8398-4ACF-8EE8-07C977332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121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smtClean="0"/>
              <a:t>xx.xx.20xx.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Obrana teme doktorskog rada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05B1-8398-4ACF-8EE8-07C977332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550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smtClean="0"/>
              <a:t>xx.xx.20xx.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Obrana teme doktorskog rada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05B1-8398-4ACF-8EE8-07C977332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251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smtClean="0"/>
              <a:t>xx.xx.20xx.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Obrana teme doktorskog rada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05B1-8398-4ACF-8EE8-07C977332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397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smtClean="0"/>
              <a:t>xx.xx.20xx.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Obrana teme doktorskog rada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05B1-8398-4ACF-8EE8-07C977332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879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37854" y="6356350"/>
            <a:ext cx="8423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r-Latn-RS" smtClean="0"/>
              <a:t>xx.xx.20xx.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50709" y="6357465"/>
            <a:ext cx="16866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r>
              <a:rPr lang="en-US" smtClean="0"/>
              <a:t>Obrana teme doktorskog rada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605B1-8398-4ACF-8EE8-07C977332A52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255F8B3B-68B5-4D4E-8117-2472C881DDE1}"/>
              </a:ext>
            </a:extLst>
          </p:cNvPr>
          <p:cNvPicPr/>
          <p:nvPr userDrawn="1"/>
        </p:nvPicPr>
        <p:blipFill>
          <a:blip r:embed="rId14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311900"/>
            <a:ext cx="3406076" cy="4140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82154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gr.unizg.hr/multimedia/doc/drsc01_prijava_teme+upute_2019.pdf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 title="Ime Prezime">
            <a:extLst>
              <a:ext uri="{FF2B5EF4-FFF2-40B4-BE49-F238E27FC236}">
                <a16:creationId xmlns:a16="http://schemas.microsoft.com/office/drawing/2014/main" xmlns="" id="{C442A2A9-E3AD-B14A-9A35-253DECFB60FA}"/>
              </a:ext>
            </a:extLst>
          </p:cNvPr>
          <p:cNvSpPr txBox="1"/>
          <p:nvPr/>
        </p:nvSpPr>
        <p:spPr>
          <a:xfrm>
            <a:off x="913011" y="6029952"/>
            <a:ext cx="3874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 dirty="0">
                <a:solidFill>
                  <a:schemeClr val="bg1"/>
                </a:solidFill>
              </a:rPr>
              <a:t>Ime Prezime</a:t>
            </a:r>
          </a:p>
        </p:txBody>
      </p:sp>
      <p:sp>
        <p:nvSpPr>
          <p:cNvPr id="6" name="TextBox 5" title="Ime Prezime">
            <a:extLst>
              <a:ext uri="{FF2B5EF4-FFF2-40B4-BE49-F238E27FC236}">
                <a16:creationId xmlns:a16="http://schemas.microsoft.com/office/drawing/2014/main" xmlns="" id="{F1FB7F09-A931-4B4E-B0C5-C84C8F8B5A54}"/>
              </a:ext>
            </a:extLst>
          </p:cNvPr>
          <p:cNvSpPr txBox="1"/>
          <p:nvPr/>
        </p:nvSpPr>
        <p:spPr>
          <a:xfrm>
            <a:off x="7403353" y="6029952"/>
            <a:ext cx="3874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dirty="0">
                <a:solidFill>
                  <a:schemeClr val="bg1"/>
                </a:solidFill>
              </a:rPr>
              <a:t>Titula. Ime Prezime</a:t>
            </a:r>
          </a:p>
        </p:txBody>
      </p:sp>
      <p:sp>
        <p:nvSpPr>
          <p:cNvPr id="7" name="TextBox 6" title="Ime Prezime">
            <a:extLst>
              <a:ext uri="{FF2B5EF4-FFF2-40B4-BE49-F238E27FC236}">
                <a16:creationId xmlns:a16="http://schemas.microsoft.com/office/drawing/2014/main" xmlns="" id="{C442A2A9-E3AD-B14A-9A35-253DECFB60FA}"/>
              </a:ext>
            </a:extLst>
          </p:cNvPr>
          <p:cNvSpPr txBox="1"/>
          <p:nvPr/>
        </p:nvSpPr>
        <p:spPr>
          <a:xfrm>
            <a:off x="4220987" y="2121341"/>
            <a:ext cx="3874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>
                <a:solidFill>
                  <a:schemeClr val="bg1"/>
                </a:solidFill>
              </a:rPr>
              <a:t>xx.xx.20xx.</a:t>
            </a:r>
            <a:r>
              <a:rPr lang="hr-HR" sz="1400" i="1" dirty="0" smtClean="0">
                <a:solidFill>
                  <a:schemeClr val="bg1"/>
                </a:solidFill>
              </a:rPr>
              <a:t> – upisati datum</a:t>
            </a:r>
            <a:endParaRPr lang="hr-HR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12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4C598D8-3741-3E44-8A72-10C4BC23AA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89869" y="6421157"/>
            <a:ext cx="989237" cy="365125"/>
          </a:xfrm>
        </p:spPr>
        <p:txBody>
          <a:bodyPr/>
          <a:lstStyle/>
          <a:p>
            <a:r>
              <a:rPr lang="sr-Latn-RS" smtClean="0"/>
              <a:t>xx.xx.20xx.</a:t>
            </a:r>
            <a:endParaRPr lang="sr-Latn-R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5B57D96-67DC-2545-AD2B-45B062131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6100" y="6400801"/>
            <a:ext cx="609600" cy="376518"/>
          </a:xfrm>
        </p:spPr>
        <p:txBody>
          <a:bodyPr/>
          <a:lstStyle/>
          <a:p>
            <a:fld id="{AFB9D31D-EFAE-0B42-A891-F6A45CB5BF99}" type="slidenum">
              <a:rPr lang="sr-Latn-RS" smtClean="0"/>
              <a:t>10</a:t>
            </a:fld>
            <a:endParaRPr lang="sr-Latn-RS" dirty="0"/>
          </a:p>
        </p:txBody>
      </p:sp>
      <p:sp>
        <p:nvSpPr>
          <p:cNvPr id="6" name="Title 31">
            <a:extLst>
              <a:ext uri="{FF2B5EF4-FFF2-40B4-BE49-F238E27FC236}">
                <a16:creationId xmlns:a16="http://schemas.microsoft.com/office/drawing/2014/main" xmlns="" id="{64F827A7-B555-0D4B-AA41-801520E2AD7A}"/>
              </a:ext>
            </a:extLst>
          </p:cNvPr>
          <p:cNvSpPr txBox="1">
            <a:spLocks/>
          </p:cNvSpPr>
          <p:nvPr/>
        </p:nvSpPr>
        <p:spPr>
          <a:xfrm>
            <a:off x="323850" y="163735"/>
            <a:ext cx="11201399" cy="1243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b="1" dirty="0">
                <a:solidFill>
                  <a:schemeClr val="accent5">
                    <a:lumMod val="50000"/>
                  </a:schemeClr>
                </a:solidFill>
              </a:rPr>
              <a:t>Javna obrana </a:t>
            </a:r>
            <a:r>
              <a:rPr lang="hr-HR" b="1" dirty="0" smtClean="0">
                <a:solidFill>
                  <a:schemeClr val="accent5">
                    <a:lumMod val="50000"/>
                  </a:schemeClr>
                </a:solidFill>
              </a:rPr>
              <a:t>teme doktorskog rada</a:t>
            </a:r>
          </a:p>
          <a:p>
            <a:pPr algn="ctr"/>
            <a:r>
              <a:rPr lang="hr-HR" sz="3600" dirty="0">
                <a:solidFill>
                  <a:schemeClr val="accent5">
                    <a:lumMod val="50000"/>
                  </a:schemeClr>
                </a:solidFill>
              </a:rPr>
              <a:t>Korisni savjeti za izradu dobre vizualne </a:t>
            </a:r>
            <a:r>
              <a:rPr lang="hr-HR" sz="3600" dirty="0" smtClean="0">
                <a:solidFill>
                  <a:schemeClr val="accent5">
                    <a:lumMod val="50000"/>
                  </a:schemeClr>
                </a:solidFill>
              </a:rPr>
              <a:t>prezentacije:</a:t>
            </a:r>
            <a:endParaRPr lang="hr-HR" sz="3600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512234"/>
            <a:ext cx="12192000" cy="0"/>
          </a:xfrm>
          <a:prstGeom prst="line">
            <a:avLst/>
          </a:prstGeom>
          <a:ln w="63500" cmpd="thickThin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Content Placeholder 8" descr="http://www.agr.unizg.hr/photogallery/1c6c47a31b3305b8f1f76df3a14734de.jp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709" y="1688445"/>
            <a:ext cx="5583020" cy="3932426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Content Placeholder 3">
            <a:extLst>
              <a:ext uri="{FF2B5EF4-FFF2-40B4-BE49-F238E27FC236}">
                <a16:creationId xmlns:a16="http://schemas.microsoft.com/office/drawing/2014/main" xmlns="" id="{C0BD3B19-20AD-B746-8D6F-D2A2116B1A46}"/>
              </a:ext>
            </a:extLst>
          </p:cNvPr>
          <p:cNvSpPr txBox="1">
            <a:spLocks/>
          </p:cNvSpPr>
          <p:nvPr/>
        </p:nvSpPr>
        <p:spPr>
          <a:xfrm>
            <a:off x="6920752" y="2160492"/>
            <a:ext cx="5200687" cy="137160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hr-HR" sz="2000" dirty="0" smtClean="0">
                <a:solidFill>
                  <a:schemeClr val="accent5">
                    <a:lumMod val="50000"/>
                  </a:schemeClr>
                </a:solidFill>
              </a:rPr>
              <a:t>slike – dovoljne rezolucije </a:t>
            </a:r>
          </a:p>
          <a:p>
            <a:pPr>
              <a:lnSpc>
                <a:spcPct val="120000"/>
              </a:lnSpc>
            </a:pPr>
            <a:r>
              <a:rPr lang="hr-HR" sz="2000" dirty="0" smtClean="0">
                <a:solidFill>
                  <a:schemeClr val="accent5">
                    <a:lumMod val="50000"/>
                  </a:schemeClr>
                </a:solidFill>
              </a:rPr>
              <a:t>veličinu u </a:t>
            </a:r>
            <a:r>
              <a:rPr lang="hr-HR" sz="2000" i="1" dirty="0" err="1" smtClean="0">
                <a:solidFill>
                  <a:schemeClr val="accent5">
                    <a:lumMod val="50000"/>
                  </a:schemeClr>
                </a:solidFill>
              </a:rPr>
              <a:t>ppt</a:t>
            </a:r>
            <a:r>
              <a:rPr lang="hr-HR" sz="2000" dirty="0" smtClean="0">
                <a:solidFill>
                  <a:schemeClr val="accent5">
                    <a:lumMod val="50000"/>
                  </a:schemeClr>
                </a:solidFill>
              </a:rPr>
              <a:t> mijenjajte dijagonalno</a:t>
            </a:r>
            <a:endParaRPr lang="hr-HR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6625770" y="5162328"/>
            <a:ext cx="268855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sr-Latn-RS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Izvor: … navesti izvor !!!</a:t>
            </a:r>
            <a:endParaRPr kumimoji="0" lang="hr-HR" altLang="sr-Latn-RS" sz="11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184083" y="6411254"/>
            <a:ext cx="2469291" cy="365125"/>
          </a:xfrm>
        </p:spPr>
        <p:txBody>
          <a:bodyPr/>
          <a:lstStyle/>
          <a:p>
            <a:r>
              <a:rPr lang="en-US" dirty="0" err="1" smtClean="0"/>
              <a:t>Obrana</a:t>
            </a:r>
            <a:r>
              <a:rPr lang="en-US" dirty="0" smtClean="0"/>
              <a:t> </a:t>
            </a:r>
            <a:r>
              <a:rPr lang="en-US" dirty="0" err="1" smtClean="0"/>
              <a:t>teme</a:t>
            </a:r>
            <a:r>
              <a:rPr lang="en-US" dirty="0" smtClean="0"/>
              <a:t> </a:t>
            </a:r>
            <a:r>
              <a:rPr lang="en-US" dirty="0" err="1" smtClean="0"/>
              <a:t>doktorskog</a:t>
            </a:r>
            <a:r>
              <a:rPr lang="en-US" dirty="0" smtClean="0"/>
              <a:t> </a:t>
            </a:r>
            <a:r>
              <a:rPr lang="en-US" dirty="0" err="1" smtClean="0"/>
              <a:t>rada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36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4C598D8-3741-3E44-8A72-10C4BC23AA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89869" y="6421157"/>
            <a:ext cx="1016131" cy="365125"/>
          </a:xfrm>
        </p:spPr>
        <p:txBody>
          <a:bodyPr/>
          <a:lstStyle/>
          <a:p>
            <a:r>
              <a:rPr lang="sr-Latn-RS" dirty="0" err="1" smtClean="0"/>
              <a:t>xx.xx.20xx</a:t>
            </a:r>
            <a:r>
              <a:rPr lang="sr-Latn-RS" dirty="0" smtClean="0"/>
              <a:t>.</a:t>
            </a:r>
            <a:endParaRPr lang="sr-Latn-R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5B57D96-67DC-2545-AD2B-45B062131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6100" y="6400801"/>
            <a:ext cx="609600" cy="376518"/>
          </a:xfrm>
        </p:spPr>
        <p:txBody>
          <a:bodyPr/>
          <a:lstStyle/>
          <a:p>
            <a:fld id="{AFB9D31D-EFAE-0B42-A891-F6A45CB5BF99}" type="slidenum">
              <a:rPr lang="sr-Latn-RS" smtClean="0"/>
              <a:t>11</a:t>
            </a:fld>
            <a:endParaRPr lang="sr-Latn-RS" dirty="0"/>
          </a:p>
        </p:txBody>
      </p:sp>
      <p:sp>
        <p:nvSpPr>
          <p:cNvPr id="6" name="Title 31">
            <a:extLst>
              <a:ext uri="{FF2B5EF4-FFF2-40B4-BE49-F238E27FC236}">
                <a16:creationId xmlns:a16="http://schemas.microsoft.com/office/drawing/2014/main" xmlns="" id="{64F827A7-B555-0D4B-AA41-801520E2AD7A}"/>
              </a:ext>
            </a:extLst>
          </p:cNvPr>
          <p:cNvSpPr txBox="1">
            <a:spLocks/>
          </p:cNvSpPr>
          <p:nvPr/>
        </p:nvSpPr>
        <p:spPr>
          <a:xfrm>
            <a:off x="323850" y="163735"/>
            <a:ext cx="11201399" cy="1243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b="1" dirty="0">
                <a:solidFill>
                  <a:schemeClr val="accent5">
                    <a:lumMod val="50000"/>
                  </a:schemeClr>
                </a:solidFill>
              </a:rPr>
              <a:t>Javna obrana </a:t>
            </a:r>
            <a:r>
              <a:rPr lang="hr-HR" b="1" dirty="0" smtClean="0">
                <a:solidFill>
                  <a:schemeClr val="accent5">
                    <a:lumMod val="50000"/>
                  </a:schemeClr>
                </a:solidFill>
              </a:rPr>
              <a:t>teme doktorskog rada</a:t>
            </a:r>
          </a:p>
          <a:p>
            <a:pPr algn="ctr"/>
            <a:r>
              <a:rPr lang="hr-HR" sz="3600" dirty="0">
                <a:solidFill>
                  <a:schemeClr val="accent5">
                    <a:lumMod val="50000"/>
                  </a:schemeClr>
                </a:solidFill>
              </a:rPr>
              <a:t>Korisni savjeti za </a:t>
            </a:r>
            <a:r>
              <a:rPr lang="hr-HR" sz="3600" dirty="0" smtClean="0">
                <a:solidFill>
                  <a:schemeClr val="accent5">
                    <a:lumMod val="50000"/>
                  </a:schemeClr>
                </a:solidFill>
              </a:rPr>
              <a:t>usmeno </a:t>
            </a:r>
            <a:r>
              <a:rPr lang="hr-HR" sz="3600" dirty="0">
                <a:solidFill>
                  <a:schemeClr val="accent5">
                    <a:lumMod val="50000"/>
                  </a:schemeClr>
                </a:solidFill>
              </a:rPr>
              <a:t>izlaganje </a:t>
            </a:r>
            <a:r>
              <a:rPr lang="hr-HR" sz="3600" dirty="0" smtClean="0">
                <a:solidFill>
                  <a:schemeClr val="accent5">
                    <a:lumMod val="50000"/>
                  </a:schemeClr>
                </a:solidFill>
              </a:rPr>
              <a:t>:</a:t>
            </a:r>
            <a:endParaRPr lang="hr-HR" sz="3600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512234"/>
            <a:ext cx="12192000" cy="0"/>
          </a:xfrm>
          <a:prstGeom prst="line">
            <a:avLst/>
          </a:prstGeom>
          <a:ln w="63500" cmpd="thickThin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xmlns="" id="{0C584FEB-6BBA-A140-8564-C4E79C71F066}"/>
              </a:ext>
            </a:extLst>
          </p:cNvPr>
          <p:cNvSpPr txBox="1">
            <a:spLocks/>
          </p:cNvSpPr>
          <p:nvPr/>
        </p:nvSpPr>
        <p:spPr>
          <a:xfrm>
            <a:off x="628650" y="1806016"/>
            <a:ext cx="10669270" cy="33307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2200" dirty="0">
                <a:solidFill>
                  <a:schemeClr val="accent5">
                    <a:lumMod val="50000"/>
                  </a:schemeClr>
                </a:solidFill>
              </a:rPr>
              <a:t>isprobajte cijelu vašu obranu (</a:t>
            </a:r>
            <a:r>
              <a:rPr lang="hr-HR" sz="2200" i="1" dirty="0">
                <a:solidFill>
                  <a:schemeClr val="accent5">
                    <a:lumMod val="50000"/>
                  </a:schemeClr>
                </a:solidFill>
              </a:rPr>
              <a:t>ppt</a:t>
            </a:r>
            <a:r>
              <a:rPr lang="hr-HR" sz="2200" dirty="0">
                <a:solidFill>
                  <a:schemeClr val="accent5">
                    <a:lumMod val="50000"/>
                  </a:schemeClr>
                </a:solidFill>
              </a:rPr>
              <a:t> + usmeno) uz provjeru vremena, barem jedanput!</a:t>
            </a:r>
          </a:p>
          <a:p>
            <a:r>
              <a:rPr lang="hr-HR" sz="2200" dirty="0">
                <a:solidFill>
                  <a:schemeClr val="accent5">
                    <a:lumMod val="50000"/>
                  </a:schemeClr>
                </a:solidFill>
              </a:rPr>
              <a:t>provjerite radi li sve kako treba – računalo, projektor, …</a:t>
            </a:r>
          </a:p>
          <a:p>
            <a:r>
              <a:rPr lang="hr-HR" sz="2200" dirty="0">
                <a:solidFill>
                  <a:schemeClr val="accent5">
                    <a:lumMod val="50000"/>
                  </a:schemeClr>
                </a:solidFill>
              </a:rPr>
              <a:t>izlažite obranu u stojećem položaju</a:t>
            </a:r>
          </a:p>
          <a:p>
            <a:r>
              <a:rPr lang="hr-HR" sz="2200" dirty="0">
                <a:solidFill>
                  <a:schemeClr val="accent5">
                    <a:lumMod val="50000"/>
                  </a:schemeClr>
                </a:solidFill>
              </a:rPr>
              <a:t>govorite razgovijetno i dovoljno glasno</a:t>
            </a:r>
          </a:p>
          <a:p>
            <a:r>
              <a:rPr lang="hr-HR" sz="2200" dirty="0">
                <a:solidFill>
                  <a:schemeClr val="accent5">
                    <a:lumMod val="50000"/>
                  </a:schemeClr>
                </a:solidFill>
              </a:rPr>
              <a:t>gledajte u publiku - povjerenstvo</a:t>
            </a:r>
          </a:p>
          <a:p>
            <a:r>
              <a:rPr lang="hr-HR" sz="2200" dirty="0">
                <a:solidFill>
                  <a:schemeClr val="accent5">
                    <a:lumMod val="50000"/>
                  </a:schemeClr>
                </a:solidFill>
              </a:rPr>
              <a:t>pazite na govor tijela, gestikulaciju, intonaciju</a:t>
            </a:r>
          </a:p>
          <a:p>
            <a:r>
              <a:rPr lang="hr-HR" sz="2200" dirty="0">
                <a:solidFill>
                  <a:schemeClr val="accent5">
                    <a:lumMod val="50000"/>
                  </a:schemeClr>
                </a:solidFill>
              </a:rPr>
              <a:t>ne čitajte sa slajdova</a:t>
            </a:r>
          </a:p>
          <a:p>
            <a:endParaRPr lang="sr-Latn-RS" sz="2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150709" y="6420218"/>
            <a:ext cx="2558938" cy="365125"/>
          </a:xfrm>
        </p:spPr>
        <p:txBody>
          <a:bodyPr/>
          <a:lstStyle/>
          <a:p>
            <a:r>
              <a:rPr lang="en-US" dirty="0" err="1" smtClean="0"/>
              <a:t>Obrana</a:t>
            </a:r>
            <a:r>
              <a:rPr lang="en-US" dirty="0" smtClean="0"/>
              <a:t> </a:t>
            </a:r>
            <a:r>
              <a:rPr lang="en-US" dirty="0" err="1" smtClean="0"/>
              <a:t>teme</a:t>
            </a:r>
            <a:r>
              <a:rPr lang="en-US" dirty="0" smtClean="0"/>
              <a:t> </a:t>
            </a:r>
            <a:r>
              <a:rPr lang="en-US" dirty="0" err="1" smtClean="0"/>
              <a:t>doktorskog</a:t>
            </a:r>
            <a:r>
              <a:rPr lang="en-US" dirty="0" smtClean="0"/>
              <a:t> </a:t>
            </a:r>
            <a:r>
              <a:rPr lang="en-US" dirty="0" err="1" smtClean="0"/>
              <a:t>rada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17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4C598D8-3741-3E44-8A72-10C4BC23AA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89870" y="6421157"/>
            <a:ext cx="1007166" cy="365125"/>
          </a:xfrm>
        </p:spPr>
        <p:txBody>
          <a:bodyPr/>
          <a:lstStyle/>
          <a:p>
            <a:r>
              <a:rPr lang="sr-Latn-RS" dirty="0" err="1" smtClean="0"/>
              <a:t>xx.xx.20xx</a:t>
            </a:r>
            <a:r>
              <a:rPr lang="sr-Latn-RS" dirty="0" smtClean="0"/>
              <a:t>.</a:t>
            </a:r>
            <a:endParaRPr lang="sr-Latn-R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5B57D96-67DC-2545-AD2B-45B062131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6100" y="6400801"/>
            <a:ext cx="609600" cy="376518"/>
          </a:xfrm>
        </p:spPr>
        <p:txBody>
          <a:bodyPr/>
          <a:lstStyle/>
          <a:p>
            <a:fld id="{AFB9D31D-EFAE-0B42-A891-F6A45CB5BF99}" type="slidenum">
              <a:rPr lang="sr-Latn-RS" smtClean="0"/>
              <a:t>12</a:t>
            </a:fld>
            <a:endParaRPr lang="sr-Latn-RS" dirty="0"/>
          </a:p>
        </p:txBody>
      </p:sp>
      <p:sp>
        <p:nvSpPr>
          <p:cNvPr id="6" name="Title 31">
            <a:extLst>
              <a:ext uri="{FF2B5EF4-FFF2-40B4-BE49-F238E27FC236}">
                <a16:creationId xmlns:a16="http://schemas.microsoft.com/office/drawing/2014/main" xmlns="" id="{64F827A7-B555-0D4B-AA41-801520E2AD7A}"/>
              </a:ext>
            </a:extLst>
          </p:cNvPr>
          <p:cNvSpPr txBox="1">
            <a:spLocks/>
          </p:cNvSpPr>
          <p:nvPr/>
        </p:nvSpPr>
        <p:spPr>
          <a:xfrm>
            <a:off x="323850" y="163735"/>
            <a:ext cx="11201399" cy="1243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b="1" dirty="0">
                <a:solidFill>
                  <a:schemeClr val="accent5">
                    <a:lumMod val="50000"/>
                  </a:schemeClr>
                </a:solidFill>
              </a:rPr>
              <a:t>Javna obrana </a:t>
            </a:r>
            <a:r>
              <a:rPr lang="hr-HR" b="1" dirty="0" smtClean="0">
                <a:solidFill>
                  <a:schemeClr val="accent5">
                    <a:lumMod val="50000"/>
                  </a:schemeClr>
                </a:solidFill>
              </a:rPr>
              <a:t>teme doktorskog rada</a:t>
            </a:r>
          </a:p>
          <a:p>
            <a:pPr algn="ctr"/>
            <a:r>
              <a:rPr lang="hr-HR" sz="3600" dirty="0" smtClean="0">
                <a:solidFill>
                  <a:schemeClr val="accent5">
                    <a:lumMod val="50000"/>
                  </a:schemeClr>
                </a:solidFill>
              </a:rPr>
              <a:t>Datum </a:t>
            </a:r>
            <a:r>
              <a:rPr lang="hr-HR" sz="3600" smtClean="0">
                <a:solidFill>
                  <a:schemeClr val="accent5">
                    <a:lumMod val="50000"/>
                  </a:schemeClr>
                </a:solidFill>
              </a:rPr>
              <a:t>obrane teme:</a:t>
            </a:r>
            <a:endParaRPr lang="hr-HR" sz="3600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512234"/>
            <a:ext cx="12192000" cy="0"/>
          </a:xfrm>
          <a:prstGeom prst="line">
            <a:avLst/>
          </a:prstGeom>
          <a:ln w="63500" cmpd="thickThin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73622"/>
            <a:ext cx="10466294" cy="3585884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>
                <a:solidFill>
                  <a:srgbClr val="00B050"/>
                </a:solidFill>
              </a:rPr>
              <a:t>Upisivanje datuma obrane:</a:t>
            </a:r>
          </a:p>
          <a:p>
            <a:pPr>
              <a:buSzPct val="50000"/>
              <a:buFont typeface="Wingdings" panose="05000000000000000000" pitchFamily="2" charset="2"/>
              <a:buChar char="Ø"/>
            </a:pPr>
            <a:r>
              <a:rPr lang="hr-HR" i="1" dirty="0" smtClean="0">
                <a:solidFill>
                  <a:srgbClr val="00B050"/>
                </a:solidFill>
              </a:rPr>
              <a:t>Insert</a:t>
            </a:r>
          </a:p>
          <a:p>
            <a:pPr>
              <a:buSzPct val="50000"/>
              <a:buFont typeface="Wingdings" panose="05000000000000000000" pitchFamily="2" charset="2"/>
              <a:buChar char="Ø"/>
            </a:pPr>
            <a:r>
              <a:rPr lang="hr-HR" i="1" dirty="0" smtClean="0">
                <a:solidFill>
                  <a:srgbClr val="00B050"/>
                </a:solidFill>
              </a:rPr>
              <a:t>Date &amp; Time</a:t>
            </a:r>
          </a:p>
          <a:p>
            <a:pPr>
              <a:buSzPct val="50000"/>
              <a:buFont typeface="Wingdings" panose="05000000000000000000" pitchFamily="2" charset="2"/>
              <a:buChar char="Ø"/>
            </a:pPr>
            <a:r>
              <a:rPr lang="hr-HR" dirty="0" smtClean="0">
                <a:solidFill>
                  <a:srgbClr val="00B050"/>
                </a:solidFill>
              </a:rPr>
              <a:t>Upisati datum – </a:t>
            </a:r>
            <a:r>
              <a:rPr lang="sr-Latn-RS" dirty="0" err="1" smtClean="0">
                <a:solidFill>
                  <a:srgbClr val="00B050"/>
                </a:solidFill>
              </a:rPr>
              <a:t>xx.xx.20xx</a:t>
            </a:r>
            <a:r>
              <a:rPr lang="sr-Latn-RS" dirty="0">
                <a:solidFill>
                  <a:srgbClr val="00B050"/>
                </a:solidFill>
              </a:rPr>
              <a:t>.</a:t>
            </a:r>
          </a:p>
          <a:p>
            <a:pPr>
              <a:buSzPct val="50000"/>
              <a:buFont typeface="Wingdings" panose="05000000000000000000" pitchFamily="2" charset="2"/>
              <a:buChar char="Ø"/>
            </a:pPr>
            <a:r>
              <a:rPr lang="hr-HR" i="1" dirty="0" err="1" smtClean="0">
                <a:solidFill>
                  <a:srgbClr val="00B050"/>
                </a:solidFill>
              </a:rPr>
              <a:t>Apply</a:t>
            </a:r>
            <a:r>
              <a:rPr lang="hr-HR" i="1" dirty="0" smtClean="0">
                <a:solidFill>
                  <a:srgbClr val="00B050"/>
                </a:solidFill>
              </a:rPr>
              <a:t> to </a:t>
            </a:r>
            <a:r>
              <a:rPr lang="hr-HR" i="1" dirty="0" err="1" smtClean="0">
                <a:solidFill>
                  <a:srgbClr val="00B050"/>
                </a:solidFill>
              </a:rPr>
              <a:t>All</a:t>
            </a:r>
            <a:endParaRPr lang="en-US" i="1" dirty="0">
              <a:solidFill>
                <a:srgbClr val="00B05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150709" y="6420218"/>
            <a:ext cx="2514115" cy="365125"/>
          </a:xfrm>
        </p:spPr>
        <p:txBody>
          <a:bodyPr/>
          <a:lstStyle/>
          <a:p>
            <a:r>
              <a:rPr lang="en-US" smtClean="0"/>
              <a:t>Obrana teme doktorskog rada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65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4C598D8-3741-3E44-8A72-10C4BC23AA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89869" y="6421157"/>
            <a:ext cx="1159566" cy="365125"/>
          </a:xfrm>
        </p:spPr>
        <p:txBody>
          <a:bodyPr/>
          <a:lstStyle/>
          <a:p>
            <a:r>
              <a:rPr lang="sr-Latn-RS" smtClean="0"/>
              <a:t>xx.xx.20xx.</a:t>
            </a:r>
            <a:endParaRPr lang="sr-Latn-R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5B57D96-67DC-2545-AD2B-45B062131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6100" y="6400801"/>
            <a:ext cx="609600" cy="376518"/>
          </a:xfrm>
        </p:spPr>
        <p:txBody>
          <a:bodyPr/>
          <a:lstStyle/>
          <a:p>
            <a:fld id="{AFB9D31D-EFAE-0B42-A891-F6A45CB5BF99}" type="slidenum">
              <a:rPr lang="sr-Latn-RS" smtClean="0"/>
              <a:t>2</a:t>
            </a:fld>
            <a:endParaRPr lang="sr-Latn-RS" dirty="0"/>
          </a:p>
        </p:txBody>
      </p:sp>
      <p:sp>
        <p:nvSpPr>
          <p:cNvPr id="6" name="Title 31">
            <a:extLst>
              <a:ext uri="{FF2B5EF4-FFF2-40B4-BE49-F238E27FC236}">
                <a16:creationId xmlns:a16="http://schemas.microsoft.com/office/drawing/2014/main" xmlns="" id="{64F827A7-B555-0D4B-AA41-801520E2AD7A}"/>
              </a:ext>
            </a:extLst>
          </p:cNvPr>
          <p:cNvSpPr txBox="1">
            <a:spLocks/>
          </p:cNvSpPr>
          <p:nvPr/>
        </p:nvSpPr>
        <p:spPr>
          <a:xfrm>
            <a:off x="323850" y="163735"/>
            <a:ext cx="11201399" cy="13333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b="1" dirty="0" smtClean="0">
                <a:solidFill>
                  <a:srgbClr val="002060"/>
                </a:solidFill>
              </a:rPr>
              <a:t>Uvod / Pregled / Plan izlaganja</a:t>
            </a:r>
            <a:endParaRPr lang="hr-HR" b="1" dirty="0">
              <a:solidFill>
                <a:srgbClr val="002060"/>
              </a:solidFill>
            </a:endParaRPr>
          </a:p>
        </p:txBody>
      </p:sp>
      <p:sp>
        <p:nvSpPr>
          <p:cNvPr id="8" name="Subtitle 32">
            <a:extLst>
              <a:ext uri="{FF2B5EF4-FFF2-40B4-BE49-F238E27FC236}">
                <a16:creationId xmlns:a16="http://schemas.microsoft.com/office/drawing/2014/main" xmlns="" id="{E86E4720-3EC2-A144-91CA-2AC23F7BB22F}"/>
              </a:ext>
            </a:extLst>
          </p:cNvPr>
          <p:cNvSpPr txBox="1">
            <a:spLocks/>
          </p:cNvSpPr>
          <p:nvPr/>
        </p:nvSpPr>
        <p:spPr>
          <a:xfrm>
            <a:off x="2041711" y="3128558"/>
            <a:ext cx="8294595" cy="2305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r-HR" b="1" dirty="0" smtClean="0">
                <a:solidFill>
                  <a:schemeClr val="bg2">
                    <a:lumMod val="50000"/>
                  </a:schemeClr>
                </a:solidFill>
              </a:rPr>
              <a:t>Pravilo / pomoć:</a:t>
            </a:r>
            <a:endParaRPr lang="hr-HR" sz="1400" b="1" dirty="0" smtClean="0"/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hr-H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što ću reći    	</a:t>
            </a:r>
            <a:r>
              <a:rPr lang="hr-H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→	</a:t>
            </a:r>
            <a:r>
              <a:rPr lang="hr-HR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 do 2 slajda … UVOD </a:t>
            </a:r>
            <a:endParaRPr lang="hr-HR" sz="2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hr-H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to </a:t>
            </a:r>
            <a:r>
              <a:rPr lang="hr-HR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reći   </a:t>
            </a:r>
            <a:r>
              <a:rPr lang="hr-H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 	</a:t>
            </a:r>
            <a:r>
              <a:rPr lang="hr-H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→ 	</a:t>
            </a:r>
            <a:r>
              <a:rPr lang="hr-HR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10 </a:t>
            </a:r>
            <a:r>
              <a:rPr lang="hr-HR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do </a:t>
            </a:r>
            <a:r>
              <a:rPr lang="hr-HR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15 slajdova … ZAPLET</a:t>
            </a:r>
            <a:endParaRPr lang="hr-HR" sz="2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hr-H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ponoviti!	</a:t>
            </a:r>
            <a:r>
              <a:rPr lang="hr-H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hr-H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→</a:t>
            </a:r>
            <a:r>
              <a:rPr lang="hr-H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hr-HR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 do 2 slajda … RASPLET</a:t>
            </a:r>
            <a:endParaRPr lang="hr-HR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76299" y="1619251"/>
            <a:ext cx="1043940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u="sng" dirty="0" smtClean="0">
                <a:solidFill>
                  <a:srgbClr val="C00000"/>
                </a:solidFill>
              </a:rPr>
              <a:t>Podsjetnik:</a:t>
            </a:r>
          </a:p>
          <a:p>
            <a:r>
              <a:rPr lang="en-US" sz="2000" dirty="0" smtClean="0">
                <a:solidFill>
                  <a:srgbClr val="C00000"/>
                </a:solidFill>
              </a:rPr>
              <a:t>Na </a:t>
            </a:r>
            <a:r>
              <a:rPr lang="en-US" sz="2000" dirty="0" err="1">
                <a:solidFill>
                  <a:srgbClr val="C00000"/>
                </a:solidFill>
              </a:rPr>
              <a:t>javnoj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 err="1">
                <a:solidFill>
                  <a:srgbClr val="C00000"/>
                </a:solidFill>
              </a:rPr>
              <a:t>obrani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hr-HR" sz="2000" dirty="0" smtClean="0">
                <a:solidFill>
                  <a:srgbClr val="C00000"/>
                </a:solidFill>
              </a:rPr>
              <a:t>teme </a:t>
            </a:r>
            <a:r>
              <a:rPr lang="en-US" sz="2000" dirty="0" err="1" smtClean="0">
                <a:solidFill>
                  <a:srgbClr val="C00000"/>
                </a:solidFill>
              </a:rPr>
              <a:t>doktorand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>
                <a:solidFill>
                  <a:srgbClr val="C00000"/>
                </a:solidFill>
              </a:rPr>
              <a:t>u </a:t>
            </a:r>
            <a:r>
              <a:rPr lang="en-US" sz="2000" dirty="0" err="1">
                <a:solidFill>
                  <a:srgbClr val="C00000"/>
                </a:solidFill>
              </a:rPr>
              <a:t>vremenu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hr-HR" sz="2000" b="1" dirty="0" smtClean="0">
                <a:solidFill>
                  <a:srgbClr val="C00000"/>
                </a:solidFill>
              </a:rPr>
              <a:t>15 </a:t>
            </a:r>
            <a:r>
              <a:rPr lang="en-US" sz="2000" b="1" dirty="0" smtClean="0">
                <a:solidFill>
                  <a:srgbClr val="C00000"/>
                </a:solidFill>
              </a:rPr>
              <a:t>do </a:t>
            </a:r>
            <a:r>
              <a:rPr lang="en-US" sz="2000" b="1" dirty="0">
                <a:solidFill>
                  <a:srgbClr val="C00000"/>
                </a:solidFill>
              </a:rPr>
              <a:t>20 </a:t>
            </a:r>
            <a:r>
              <a:rPr lang="en-US" sz="2000" b="1" dirty="0" err="1">
                <a:solidFill>
                  <a:srgbClr val="C00000"/>
                </a:solidFill>
              </a:rPr>
              <a:t>minuta</a:t>
            </a:r>
            <a:r>
              <a:rPr lang="en-US" sz="2000" b="1" dirty="0">
                <a:solidFill>
                  <a:srgbClr val="C00000"/>
                </a:solidFill>
              </a:rPr>
              <a:t> </a:t>
            </a:r>
            <a:r>
              <a:rPr lang="en-US" sz="2000" dirty="0" err="1">
                <a:solidFill>
                  <a:srgbClr val="C00000"/>
                </a:solidFill>
              </a:rPr>
              <a:t>uz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 err="1">
                <a:solidFill>
                  <a:srgbClr val="C00000"/>
                </a:solidFill>
              </a:rPr>
              <a:t>vizualnu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 err="1">
                <a:solidFill>
                  <a:srgbClr val="C00000"/>
                </a:solidFill>
              </a:rPr>
              <a:t>prezentaciju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 err="1">
                <a:solidFill>
                  <a:srgbClr val="C00000"/>
                </a:solidFill>
              </a:rPr>
              <a:t>iznosi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 err="1">
                <a:solidFill>
                  <a:srgbClr val="C00000"/>
                </a:solidFill>
              </a:rPr>
              <a:t>osnovnu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 err="1">
                <a:solidFill>
                  <a:srgbClr val="C00000"/>
                </a:solidFill>
              </a:rPr>
              <a:t>ideju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 err="1">
                <a:solidFill>
                  <a:srgbClr val="C00000"/>
                </a:solidFill>
              </a:rPr>
              <a:t>istraživanja</a:t>
            </a:r>
            <a:r>
              <a:rPr lang="en-US" sz="2000" dirty="0">
                <a:solidFill>
                  <a:srgbClr val="C00000"/>
                </a:solidFill>
              </a:rPr>
              <a:t> – </a:t>
            </a:r>
            <a:r>
              <a:rPr lang="en-US" sz="2000" b="1" dirty="0" err="1">
                <a:solidFill>
                  <a:srgbClr val="C00000"/>
                </a:solidFill>
              </a:rPr>
              <a:t>uvodi</a:t>
            </a:r>
            <a:r>
              <a:rPr lang="en-US" sz="2000" b="1" dirty="0">
                <a:solidFill>
                  <a:srgbClr val="C00000"/>
                </a:solidFill>
              </a:rPr>
              <a:t> u problem, </a:t>
            </a:r>
            <a:r>
              <a:rPr lang="en-US" sz="2000" b="1" dirty="0" err="1">
                <a:solidFill>
                  <a:srgbClr val="C00000"/>
                </a:solidFill>
              </a:rPr>
              <a:t>temeljnu</a:t>
            </a:r>
            <a:r>
              <a:rPr lang="en-US" sz="2000" b="1" dirty="0">
                <a:solidFill>
                  <a:srgbClr val="C00000"/>
                </a:solidFill>
              </a:rPr>
              <a:t> </a:t>
            </a:r>
            <a:r>
              <a:rPr lang="en-US" sz="2000" b="1" dirty="0" err="1">
                <a:solidFill>
                  <a:srgbClr val="C00000"/>
                </a:solidFill>
              </a:rPr>
              <a:t>literaturu</a:t>
            </a:r>
            <a:r>
              <a:rPr lang="en-US" sz="2000" b="1" dirty="0">
                <a:solidFill>
                  <a:srgbClr val="C00000"/>
                </a:solidFill>
              </a:rPr>
              <a:t>, </a:t>
            </a:r>
            <a:r>
              <a:rPr lang="en-US" sz="2000" dirty="0" err="1">
                <a:solidFill>
                  <a:srgbClr val="C00000"/>
                </a:solidFill>
              </a:rPr>
              <a:t>pojašnjava</a:t>
            </a:r>
            <a:r>
              <a:rPr lang="en-US" sz="2000" b="1" dirty="0">
                <a:solidFill>
                  <a:srgbClr val="C00000"/>
                </a:solidFill>
              </a:rPr>
              <a:t> </a:t>
            </a:r>
            <a:r>
              <a:rPr lang="en-US" sz="2000" b="1" dirty="0" err="1">
                <a:solidFill>
                  <a:srgbClr val="C00000"/>
                </a:solidFill>
              </a:rPr>
              <a:t>hipoteze</a:t>
            </a:r>
            <a:r>
              <a:rPr lang="en-US" sz="2000" b="1" dirty="0">
                <a:solidFill>
                  <a:srgbClr val="C00000"/>
                </a:solidFill>
              </a:rPr>
              <a:t> </a:t>
            </a:r>
            <a:r>
              <a:rPr lang="en-US" sz="2000" b="1" dirty="0" err="1">
                <a:solidFill>
                  <a:srgbClr val="C00000"/>
                </a:solidFill>
              </a:rPr>
              <a:t>i</a:t>
            </a:r>
            <a:r>
              <a:rPr lang="en-US" sz="2000" b="1" dirty="0">
                <a:solidFill>
                  <a:srgbClr val="C00000"/>
                </a:solidFill>
              </a:rPr>
              <a:t> </a:t>
            </a:r>
            <a:r>
              <a:rPr lang="en-US" sz="2000" b="1" dirty="0" err="1">
                <a:solidFill>
                  <a:srgbClr val="C00000"/>
                </a:solidFill>
              </a:rPr>
              <a:t>ciljeve</a:t>
            </a:r>
            <a:r>
              <a:rPr lang="en-US" sz="2000" b="1" dirty="0">
                <a:solidFill>
                  <a:srgbClr val="C00000"/>
                </a:solidFill>
              </a:rPr>
              <a:t>, </a:t>
            </a:r>
            <a:r>
              <a:rPr lang="en-US" sz="2000" b="1" dirty="0" err="1">
                <a:solidFill>
                  <a:srgbClr val="C00000"/>
                </a:solidFill>
              </a:rPr>
              <a:t>materijal</a:t>
            </a:r>
            <a:r>
              <a:rPr lang="en-US" sz="2000" b="1" dirty="0">
                <a:solidFill>
                  <a:srgbClr val="C00000"/>
                </a:solidFill>
              </a:rPr>
              <a:t> </a:t>
            </a:r>
            <a:r>
              <a:rPr lang="en-US" sz="2000" b="1" dirty="0" err="1">
                <a:solidFill>
                  <a:srgbClr val="C00000"/>
                </a:solidFill>
              </a:rPr>
              <a:t>i</a:t>
            </a:r>
            <a:r>
              <a:rPr lang="en-US" sz="2000" b="1" dirty="0">
                <a:solidFill>
                  <a:srgbClr val="C00000"/>
                </a:solidFill>
              </a:rPr>
              <a:t> </a:t>
            </a:r>
            <a:r>
              <a:rPr lang="en-US" sz="2000" b="1" dirty="0" err="1">
                <a:solidFill>
                  <a:srgbClr val="C00000"/>
                </a:solidFill>
              </a:rPr>
              <a:t>metode</a:t>
            </a:r>
            <a:r>
              <a:rPr lang="en-US" sz="2000" b="1" dirty="0">
                <a:solidFill>
                  <a:srgbClr val="C00000"/>
                </a:solidFill>
              </a:rPr>
              <a:t> </a:t>
            </a:r>
            <a:r>
              <a:rPr lang="en-US" sz="2000" b="1" dirty="0" err="1">
                <a:solidFill>
                  <a:srgbClr val="C00000"/>
                </a:solidFill>
              </a:rPr>
              <a:t>istraživanja</a:t>
            </a:r>
            <a:r>
              <a:rPr lang="en-US" sz="2000" b="1" dirty="0">
                <a:solidFill>
                  <a:srgbClr val="C00000"/>
                </a:solidFill>
              </a:rPr>
              <a:t>, </a:t>
            </a:r>
            <a:r>
              <a:rPr lang="en-US" sz="2000" dirty="0" err="1">
                <a:solidFill>
                  <a:srgbClr val="C00000"/>
                </a:solidFill>
              </a:rPr>
              <a:t>te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hr-HR" sz="2000" dirty="0" smtClean="0">
                <a:solidFill>
                  <a:srgbClr val="C00000"/>
                </a:solidFill>
              </a:rPr>
              <a:t>ističe </a:t>
            </a:r>
            <a:r>
              <a:rPr lang="en-US" sz="2000" b="1" dirty="0" err="1" smtClean="0">
                <a:solidFill>
                  <a:srgbClr val="C00000"/>
                </a:solidFill>
              </a:rPr>
              <a:t>očekivani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err="1">
                <a:solidFill>
                  <a:srgbClr val="C00000"/>
                </a:solidFill>
              </a:rPr>
              <a:t>znanstveni</a:t>
            </a:r>
            <a:r>
              <a:rPr lang="en-US" sz="2000" b="1" dirty="0">
                <a:solidFill>
                  <a:srgbClr val="C00000"/>
                </a:solidFill>
              </a:rPr>
              <a:t> </a:t>
            </a:r>
            <a:r>
              <a:rPr lang="en-US" sz="2000" b="1" dirty="0" err="1">
                <a:solidFill>
                  <a:srgbClr val="C00000"/>
                </a:solidFill>
              </a:rPr>
              <a:t>doprinos</a:t>
            </a:r>
            <a:r>
              <a:rPr lang="en-US" sz="2000" b="1" dirty="0">
                <a:solidFill>
                  <a:srgbClr val="C00000"/>
                </a:solidFill>
              </a:rPr>
              <a:t> </a:t>
            </a:r>
            <a:r>
              <a:rPr lang="en-US" sz="2000" b="1" dirty="0" err="1">
                <a:solidFill>
                  <a:srgbClr val="C00000"/>
                </a:solidFill>
              </a:rPr>
              <a:t>doktorskog</a:t>
            </a:r>
            <a:r>
              <a:rPr lang="en-US" sz="2000" b="1" dirty="0">
                <a:solidFill>
                  <a:srgbClr val="C00000"/>
                </a:solidFill>
              </a:rPr>
              <a:t> </a:t>
            </a:r>
            <a:r>
              <a:rPr lang="en-US" sz="2000" b="1" dirty="0" err="1">
                <a:solidFill>
                  <a:srgbClr val="C00000"/>
                </a:solidFill>
              </a:rPr>
              <a:t>rada</a:t>
            </a:r>
            <a:r>
              <a:rPr lang="en-US" sz="2000" b="1" dirty="0">
                <a:solidFill>
                  <a:srgbClr val="C00000"/>
                </a:solidFill>
              </a:rPr>
              <a:t> 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512234"/>
            <a:ext cx="12192000" cy="0"/>
          </a:xfrm>
          <a:prstGeom prst="line">
            <a:avLst/>
          </a:prstGeom>
          <a:ln w="63500" cmpd="thickThin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159674" y="6402289"/>
            <a:ext cx="2460326" cy="365125"/>
          </a:xfrm>
        </p:spPr>
        <p:txBody>
          <a:bodyPr/>
          <a:lstStyle/>
          <a:p>
            <a:r>
              <a:rPr lang="en-US" dirty="0" err="1" smtClean="0"/>
              <a:t>Obrana</a:t>
            </a:r>
            <a:r>
              <a:rPr lang="en-US" dirty="0" smtClean="0"/>
              <a:t> </a:t>
            </a:r>
            <a:r>
              <a:rPr lang="en-US" dirty="0" err="1" smtClean="0"/>
              <a:t>teme</a:t>
            </a:r>
            <a:r>
              <a:rPr lang="en-US" dirty="0" smtClean="0"/>
              <a:t> </a:t>
            </a:r>
            <a:r>
              <a:rPr lang="en-US" dirty="0" err="1" smtClean="0"/>
              <a:t>doktorskog</a:t>
            </a:r>
            <a:r>
              <a:rPr lang="en-US" dirty="0" smtClean="0"/>
              <a:t> </a:t>
            </a:r>
            <a:r>
              <a:rPr lang="en-US" dirty="0" err="1" smtClean="0"/>
              <a:t>rada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055593" y="5433608"/>
            <a:ext cx="92426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u="sng" dirty="0">
                <a:solidFill>
                  <a:srgbClr val="C00000"/>
                </a:solidFill>
              </a:rPr>
              <a:t>Napomena: </a:t>
            </a:r>
          </a:p>
          <a:p>
            <a:r>
              <a:rPr lang="hr-HR" dirty="0">
                <a:solidFill>
                  <a:srgbClr val="C00000"/>
                </a:solidFill>
              </a:rPr>
              <a:t>koristiti ovaj predložak – izbrisati naslove, tekst i ilustracije i ubaciti svoje</a:t>
            </a:r>
            <a:endParaRPr lang="hr-H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67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4C598D8-3741-3E44-8A72-10C4BC23AA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89869" y="6421157"/>
            <a:ext cx="1060955" cy="365125"/>
          </a:xfrm>
        </p:spPr>
        <p:txBody>
          <a:bodyPr/>
          <a:lstStyle/>
          <a:p>
            <a:r>
              <a:rPr lang="sr-Latn-RS" smtClean="0"/>
              <a:t>xx.xx.20xx.</a:t>
            </a:r>
            <a:endParaRPr lang="sr-Latn-R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5B57D96-67DC-2545-AD2B-45B062131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6100" y="6400801"/>
            <a:ext cx="609600" cy="376518"/>
          </a:xfrm>
        </p:spPr>
        <p:txBody>
          <a:bodyPr/>
          <a:lstStyle/>
          <a:p>
            <a:fld id="{AFB9D31D-EFAE-0B42-A891-F6A45CB5BF99}" type="slidenum">
              <a:rPr lang="sr-Latn-RS" smtClean="0"/>
              <a:t>3</a:t>
            </a:fld>
            <a:endParaRPr lang="sr-Latn-RS" dirty="0"/>
          </a:p>
        </p:txBody>
      </p:sp>
      <p:sp>
        <p:nvSpPr>
          <p:cNvPr id="6" name="Title 31">
            <a:extLst>
              <a:ext uri="{FF2B5EF4-FFF2-40B4-BE49-F238E27FC236}">
                <a16:creationId xmlns:a16="http://schemas.microsoft.com/office/drawing/2014/main" xmlns="" id="{64F827A7-B555-0D4B-AA41-801520E2AD7A}"/>
              </a:ext>
            </a:extLst>
          </p:cNvPr>
          <p:cNvSpPr txBox="1">
            <a:spLocks/>
          </p:cNvSpPr>
          <p:nvPr/>
        </p:nvSpPr>
        <p:spPr>
          <a:xfrm>
            <a:off x="323850" y="163735"/>
            <a:ext cx="11201399" cy="1243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b="1" dirty="0" smtClean="0">
                <a:solidFill>
                  <a:srgbClr val="002060"/>
                </a:solidFill>
              </a:rPr>
              <a:t>Problem </a:t>
            </a:r>
            <a:r>
              <a:rPr lang="hr-HR" b="1" dirty="0" smtClean="0">
                <a:solidFill>
                  <a:srgbClr val="002060"/>
                </a:solidFill>
              </a:rPr>
              <a:t>– opisati:</a:t>
            </a:r>
          </a:p>
          <a:p>
            <a:pPr algn="ctr"/>
            <a:r>
              <a:rPr lang="hr-HR" dirty="0" smtClean="0">
                <a:solidFill>
                  <a:srgbClr val="002060"/>
                </a:solidFill>
              </a:rPr>
              <a:t>Hipoteze … Ciljevi … </a:t>
            </a:r>
            <a:endParaRPr lang="hr-HR" dirty="0">
              <a:solidFill>
                <a:srgbClr val="00206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512234"/>
            <a:ext cx="12192000" cy="0"/>
          </a:xfrm>
          <a:prstGeom prst="line">
            <a:avLst/>
          </a:prstGeom>
          <a:ln w="63500" cmpd="thickThin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ubtitle 32">
            <a:extLst>
              <a:ext uri="{FF2B5EF4-FFF2-40B4-BE49-F238E27FC236}">
                <a16:creationId xmlns:a16="http://schemas.microsoft.com/office/drawing/2014/main" xmlns="" id="{E86E4720-3EC2-A144-91CA-2AC23F7BB22F}"/>
              </a:ext>
            </a:extLst>
          </p:cNvPr>
          <p:cNvSpPr txBox="1">
            <a:spLocks/>
          </p:cNvSpPr>
          <p:nvPr/>
        </p:nvSpPr>
        <p:spPr>
          <a:xfrm>
            <a:off x="941295" y="1690064"/>
            <a:ext cx="10470776" cy="40383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sz="2400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Navesti:</a:t>
            </a:r>
          </a:p>
          <a:p>
            <a:r>
              <a:rPr lang="hr-H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Pitanja </a:t>
            </a:r>
            <a:r>
              <a:rPr lang="hr-HR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koja </a:t>
            </a:r>
            <a:r>
              <a:rPr lang="hr-H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se javljaju </a:t>
            </a:r>
            <a:r>
              <a:rPr lang="hr-H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… </a:t>
            </a:r>
          </a:p>
          <a:p>
            <a:r>
              <a:rPr lang="hr-H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Objasniti </a:t>
            </a:r>
            <a:r>
              <a:rPr lang="hr-HR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važnost istraživane </a:t>
            </a:r>
            <a:r>
              <a:rPr lang="hr-H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teme …</a:t>
            </a:r>
            <a:endParaRPr lang="hr-HR" sz="2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hr-H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Što se o problemu se do sada zna …</a:t>
            </a:r>
          </a:p>
          <a:p>
            <a:r>
              <a:rPr lang="hr-H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Koji je motiv istraživanja …</a:t>
            </a:r>
          </a:p>
          <a:p>
            <a:pPr marL="0" indent="0">
              <a:buNone/>
            </a:pPr>
            <a:endParaRPr lang="hr-HR" sz="2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r>
              <a:rPr lang="hr-H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Hipoteze:</a:t>
            </a:r>
          </a:p>
          <a:p>
            <a:pPr marL="0" indent="0">
              <a:buNone/>
            </a:pPr>
            <a:endParaRPr lang="hr-HR" sz="2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r>
              <a:rPr lang="hr-H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Ciljevi: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150708" y="6402288"/>
            <a:ext cx="2702373" cy="365125"/>
          </a:xfrm>
        </p:spPr>
        <p:txBody>
          <a:bodyPr/>
          <a:lstStyle/>
          <a:p>
            <a:r>
              <a:rPr lang="en-US" dirty="0" err="1" smtClean="0"/>
              <a:t>Obrana</a:t>
            </a:r>
            <a:r>
              <a:rPr lang="en-US" dirty="0" smtClean="0"/>
              <a:t> </a:t>
            </a:r>
            <a:r>
              <a:rPr lang="en-US" dirty="0" err="1" smtClean="0"/>
              <a:t>teme</a:t>
            </a:r>
            <a:r>
              <a:rPr lang="en-US" dirty="0" smtClean="0"/>
              <a:t> </a:t>
            </a:r>
            <a:r>
              <a:rPr lang="en-US" dirty="0" err="1" smtClean="0"/>
              <a:t>doktorskog</a:t>
            </a:r>
            <a:r>
              <a:rPr lang="en-US" dirty="0" smtClean="0"/>
              <a:t> </a:t>
            </a:r>
            <a:r>
              <a:rPr lang="en-US" dirty="0" err="1" smtClean="0"/>
              <a:t>rada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70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4C598D8-3741-3E44-8A72-10C4BC23AA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89869" y="6421157"/>
            <a:ext cx="1060955" cy="365125"/>
          </a:xfrm>
        </p:spPr>
        <p:txBody>
          <a:bodyPr/>
          <a:lstStyle/>
          <a:p>
            <a:r>
              <a:rPr lang="sr-Latn-RS" smtClean="0"/>
              <a:t>xx.xx.20xx.</a:t>
            </a:r>
            <a:endParaRPr lang="sr-Latn-R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5B57D96-67DC-2545-AD2B-45B062131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6100" y="6400801"/>
            <a:ext cx="609600" cy="376518"/>
          </a:xfrm>
        </p:spPr>
        <p:txBody>
          <a:bodyPr/>
          <a:lstStyle/>
          <a:p>
            <a:fld id="{AFB9D31D-EFAE-0B42-A891-F6A45CB5BF99}" type="slidenum">
              <a:rPr lang="sr-Latn-RS" smtClean="0"/>
              <a:t>4</a:t>
            </a:fld>
            <a:endParaRPr lang="sr-Latn-RS" dirty="0"/>
          </a:p>
        </p:txBody>
      </p:sp>
      <p:sp>
        <p:nvSpPr>
          <p:cNvPr id="6" name="Title 31">
            <a:extLst>
              <a:ext uri="{FF2B5EF4-FFF2-40B4-BE49-F238E27FC236}">
                <a16:creationId xmlns:a16="http://schemas.microsoft.com/office/drawing/2014/main" xmlns="" id="{64F827A7-B555-0D4B-AA41-801520E2AD7A}"/>
              </a:ext>
            </a:extLst>
          </p:cNvPr>
          <p:cNvSpPr txBox="1">
            <a:spLocks/>
          </p:cNvSpPr>
          <p:nvPr/>
        </p:nvSpPr>
        <p:spPr>
          <a:xfrm>
            <a:off x="323850" y="163735"/>
            <a:ext cx="11201399" cy="1243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b="1" dirty="0">
                <a:solidFill>
                  <a:srgbClr val="002060"/>
                </a:solidFill>
              </a:rPr>
              <a:t>Materijal i metode </a:t>
            </a:r>
            <a:r>
              <a:rPr lang="hr-HR" b="1" dirty="0" smtClean="0">
                <a:solidFill>
                  <a:srgbClr val="002060"/>
                </a:solidFill>
              </a:rPr>
              <a:t>istraživanja:</a:t>
            </a:r>
            <a:endParaRPr lang="hr-HR" b="1" dirty="0">
              <a:solidFill>
                <a:srgbClr val="002060"/>
              </a:solidFill>
            </a:endParaRPr>
          </a:p>
          <a:p>
            <a:pPr algn="ctr"/>
            <a:r>
              <a:rPr lang="hr-HR" dirty="0" smtClean="0">
                <a:solidFill>
                  <a:srgbClr val="002060"/>
                </a:solidFill>
              </a:rPr>
              <a:t>Populacija, podaci, varijable, analize …</a:t>
            </a:r>
            <a:endParaRPr lang="hr-HR" dirty="0">
              <a:solidFill>
                <a:srgbClr val="00206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512234"/>
            <a:ext cx="12192000" cy="0"/>
          </a:xfrm>
          <a:prstGeom prst="line">
            <a:avLst/>
          </a:prstGeom>
          <a:ln w="63500" cmpd="thickThin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ubtitle 32">
            <a:extLst>
              <a:ext uri="{FF2B5EF4-FFF2-40B4-BE49-F238E27FC236}">
                <a16:creationId xmlns:a16="http://schemas.microsoft.com/office/drawing/2014/main" xmlns="" id="{E86E4720-3EC2-A144-91CA-2AC23F7BB22F}"/>
              </a:ext>
            </a:extLst>
          </p:cNvPr>
          <p:cNvSpPr txBox="1">
            <a:spLocks/>
          </p:cNvSpPr>
          <p:nvPr/>
        </p:nvSpPr>
        <p:spPr>
          <a:xfrm>
            <a:off x="797859" y="1905217"/>
            <a:ext cx="10470776" cy="40383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Opisati predviđeni </a:t>
            </a:r>
            <a:endParaRPr lang="hr-HR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hr-H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materijal </a:t>
            </a:r>
            <a:r>
              <a:rPr lang="hr-HR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istraživanja</a:t>
            </a:r>
            <a:r>
              <a:rPr lang="hr-HR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hr-HR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kao i način </a:t>
            </a:r>
            <a:r>
              <a:rPr lang="hr-HR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prikupljanja podataka, </a:t>
            </a:r>
            <a:r>
              <a:rPr lang="hr-HR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pokusni plan, osnovnu pokusnu jedinicu, kontrolu, zavisne </a:t>
            </a:r>
            <a:r>
              <a:rPr lang="hr-HR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 nezavisne </a:t>
            </a:r>
            <a:r>
              <a:rPr lang="hr-HR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varijable, </a:t>
            </a:r>
            <a:r>
              <a:rPr lang="hr-HR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veličinu uzoraka</a:t>
            </a:r>
            <a:r>
              <a:rPr lang="hr-HR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broj ponavljanja </a:t>
            </a:r>
            <a:r>
              <a:rPr lang="hr-HR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 pokusnu grešku te </a:t>
            </a:r>
            <a:endParaRPr lang="hr-HR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hr-H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metode analiza </a:t>
            </a:r>
            <a:r>
              <a:rPr lang="hr-HR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(u polju, u </a:t>
            </a:r>
            <a:r>
              <a:rPr lang="hr-HR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laboratoriju – instrumenti, </a:t>
            </a:r>
            <a:r>
              <a:rPr lang="hr-HR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na terenu, …, </a:t>
            </a:r>
            <a:r>
              <a:rPr lang="hr-HR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statističke, ) – koje i u koju svrhu, … </a:t>
            </a:r>
          </a:p>
          <a:p>
            <a:pPr marL="0" indent="0">
              <a:buNone/>
            </a:pPr>
            <a:r>
              <a:rPr lang="hr-HR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 koje </a:t>
            </a:r>
            <a:r>
              <a:rPr lang="hr-HR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će se koristiti za postizanje zadanih ciljeva odnosno provjeru </a:t>
            </a:r>
            <a:r>
              <a:rPr lang="hr-HR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postavljenih </a:t>
            </a:r>
            <a:r>
              <a:rPr lang="hr-HR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hipoteza</a:t>
            </a:r>
            <a:r>
              <a:rPr lang="hr-HR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hr-HR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hr-HR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r>
              <a:rPr lang="hr-HR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Prema:</a:t>
            </a:r>
          </a:p>
          <a:p>
            <a:pPr marL="0" indent="0">
              <a:buNone/>
            </a:pPr>
            <a:r>
              <a:rPr lang="hr-HR" sz="2000" dirty="0">
                <a:hlinkClick r:id="rId2"/>
              </a:rPr>
              <a:t>drsc01_prijava_teme+upute</a:t>
            </a:r>
            <a:endParaRPr lang="hr-HR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150708" y="6402288"/>
            <a:ext cx="2702373" cy="365125"/>
          </a:xfrm>
        </p:spPr>
        <p:txBody>
          <a:bodyPr/>
          <a:lstStyle/>
          <a:p>
            <a:r>
              <a:rPr lang="en-US" dirty="0" err="1" smtClean="0"/>
              <a:t>Obrana</a:t>
            </a:r>
            <a:r>
              <a:rPr lang="en-US" dirty="0" smtClean="0"/>
              <a:t> </a:t>
            </a:r>
            <a:r>
              <a:rPr lang="en-US" dirty="0" err="1" smtClean="0"/>
              <a:t>teme</a:t>
            </a:r>
            <a:r>
              <a:rPr lang="en-US" dirty="0" smtClean="0"/>
              <a:t> </a:t>
            </a:r>
            <a:r>
              <a:rPr lang="en-US" dirty="0" err="1" smtClean="0"/>
              <a:t>doktorskog</a:t>
            </a:r>
            <a:r>
              <a:rPr lang="en-US" dirty="0" smtClean="0"/>
              <a:t> </a:t>
            </a:r>
            <a:r>
              <a:rPr lang="en-US" dirty="0" err="1" smtClean="0"/>
              <a:t>rada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49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4C598D8-3741-3E44-8A72-10C4BC23AA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89869" y="6421157"/>
            <a:ext cx="1060955" cy="365125"/>
          </a:xfrm>
        </p:spPr>
        <p:txBody>
          <a:bodyPr/>
          <a:lstStyle/>
          <a:p>
            <a:r>
              <a:rPr lang="sr-Latn-RS" smtClean="0"/>
              <a:t>xx.xx.20xx.</a:t>
            </a:r>
            <a:endParaRPr lang="sr-Latn-R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5B57D96-67DC-2545-AD2B-45B062131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6100" y="6400801"/>
            <a:ext cx="609600" cy="376518"/>
          </a:xfrm>
        </p:spPr>
        <p:txBody>
          <a:bodyPr/>
          <a:lstStyle/>
          <a:p>
            <a:fld id="{AFB9D31D-EFAE-0B42-A891-F6A45CB5BF99}" type="slidenum">
              <a:rPr lang="sr-Latn-RS" smtClean="0"/>
              <a:t>5</a:t>
            </a:fld>
            <a:endParaRPr lang="sr-Latn-RS" dirty="0"/>
          </a:p>
        </p:txBody>
      </p:sp>
      <p:sp>
        <p:nvSpPr>
          <p:cNvPr id="6" name="Title 31">
            <a:extLst>
              <a:ext uri="{FF2B5EF4-FFF2-40B4-BE49-F238E27FC236}">
                <a16:creationId xmlns:a16="http://schemas.microsoft.com/office/drawing/2014/main" xmlns="" id="{64F827A7-B555-0D4B-AA41-801520E2AD7A}"/>
              </a:ext>
            </a:extLst>
          </p:cNvPr>
          <p:cNvSpPr txBox="1">
            <a:spLocks/>
          </p:cNvSpPr>
          <p:nvPr/>
        </p:nvSpPr>
        <p:spPr>
          <a:xfrm>
            <a:off x="323850" y="163735"/>
            <a:ext cx="11201399" cy="1243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b="1" dirty="0">
                <a:solidFill>
                  <a:srgbClr val="002060"/>
                </a:solidFill>
              </a:rPr>
              <a:t>Očekivani znanstveni doprinos predloženog istraživanja:</a:t>
            </a:r>
          </a:p>
          <a:p>
            <a:pPr algn="ctr"/>
            <a:r>
              <a:rPr lang="hr-HR" dirty="0" smtClean="0">
                <a:solidFill>
                  <a:srgbClr val="002060"/>
                </a:solidFill>
              </a:rPr>
              <a:t>Disertacija kao znanstveno djelo</a:t>
            </a:r>
            <a:endParaRPr lang="hr-HR" dirty="0">
              <a:solidFill>
                <a:srgbClr val="00206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512234"/>
            <a:ext cx="12192000" cy="0"/>
          </a:xfrm>
          <a:prstGeom prst="line">
            <a:avLst/>
          </a:prstGeom>
          <a:ln w="63500" cmpd="thickThin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ubtitle 32">
            <a:extLst>
              <a:ext uri="{FF2B5EF4-FFF2-40B4-BE49-F238E27FC236}">
                <a16:creationId xmlns:a16="http://schemas.microsoft.com/office/drawing/2014/main" xmlns="" id="{E86E4720-3EC2-A144-91CA-2AC23F7BB22F}"/>
              </a:ext>
            </a:extLst>
          </p:cNvPr>
          <p:cNvSpPr txBox="1">
            <a:spLocks/>
          </p:cNvSpPr>
          <p:nvPr/>
        </p:nvSpPr>
        <p:spPr>
          <a:xfrm>
            <a:off x="797859" y="1905217"/>
            <a:ext cx="10470776" cy="23081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Istaknuti što će to ovu disertaciju činiti </a:t>
            </a:r>
            <a:r>
              <a:rPr lang="hr-HR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znanstvenim djelom </a:t>
            </a:r>
            <a:r>
              <a:rPr lang="hr-HR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– što je novo, inovativno, interdisciplinarno, multidisciplinarno, aktualno, … - </a:t>
            </a:r>
            <a:r>
              <a:rPr lang="hr-HR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originalno</a:t>
            </a:r>
            <a:r>
              <a:rPr lang="hr-HR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hr-HR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?</a:t>
            </a:r>
            <a:endParaRPr lang="hr-HR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150708" y="6402288"/>
            <a:ext cx="2702373" cy="365125"/>
          </a:xfrm>
        </p:spPr>
        <p:txBody>
          <a:bodyPr/>
          <a:lstStyle/>
          <a:p>
            <a:r>
              <a:rPr lang="en-US" dirty="0" err="1" smtClean="0"/>
              <a:t>Obrana</a:t>
            </a:r>
            <a:r>
              <a:rPr lang="en-US" dirty="0" smtClean="0"/>
              <a:t> </a:t>
            </a:r>
            <a:r>
              <a:rPr lang="en-US" dirty="0" err="1" smtClean="0"/>
              <a:t>teme</a:t>
            </a:r>
            <a:r>
              <a:rPr lang="en-US" dirty="0" smtClean="0"/>
              <a:t> </a:t>
            </a:r>
            <a:r>
              <a:rPr lang="en-US" dirty="0" err="1" smtClean="0"/>
              <a:t>doktorskog</a:t>
            </a:r>
            <a:r>
              <a:rPr lang="en-US" dirty="0" smtClean="0"/>
              <a:t> </a:t>
            </a:r>
            <a:r>
              <a:rPr lang="en-US" dirty="0" err="1" smtClean="0"/>
              <a:t>rada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46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4C598D8-3741-3E44-8A72-10C4BC23AA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89869" y="6421157"/>
            <a:ext cx="1025096" cy="365125"/>
          </a:xfrm>
        </p:spPr>
        <p:txBody>
          <a:bodyPr/>
          <a:lstStyle/>
          <a:p>
            <a:r>
              <a:rPr lang="sr-Latn-RS" smtClean="0"/>
              <a:t>xx.xx.20xx.</a:t>
            </a:r>
            <a:endParaRPr lang="sr-Latn-R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5B57D96-67DC-2545-AD2B-45B062131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6100" y="6400801"/>
            <a:ext cx="609600" cy="376518"/>
          </a:xfrm>
        </p:spPr>
        <p:txBody>
          <a:bodyPr/>
          <a:lstStyle/>
          <a:p>
            <a:fld id="{AFB9D31D-EFAE-0B42-A891-F6A45CB5BF99}" type="slidenum">
              <a:rPr lang="sr-Latn-RS" smtClean="0"/>
              <a:t>6</a:t>
            </a:fld>
            <a:endParaRPr lang="sr-Latn-RS" dirty="0"/>
          </a:p>
        </p:txBody>
      </p:sp>
      <p:sp>
        <p:nvSpPr>
          <p:cNvPr id="6" name="Title 31">
            <a:extLst>
              <a:ext uri="{FF2B5EF4-FFF2-40B4-BE49-F238E27FC236}">
                <a16:creationId xmlns:a16="http://schemas.microsoft.com/office/drawing/2014/main" xmlns="" id="{64F827A7-B555-0D4B-AA41-801520E2AD7A}"/>
              </a:ext>
            </a:extLst>
          </p:cNvPr>
          <p:cNvSpPr txBox="1">
            <a:spLocks/>
          </p:cNvSpPr>
          <p:nvPr/>
        </p:nvSpPr>
        <p:spPr>
          <a:xfrm>
            <a:off x="323850" y="163735"/>
            <a:ext cx="11201399" cy="1243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b="1" dirty="0">
                <a:solidFill>
                  <a:schemeClr val="accent5">
                    <a:lumMod val="50000"/>
                  </a:schemeClr>
                </a:solidFill>
              </a:rPr>
              <a:t>Javna obrana </a:t>
            </a:r>
            <a:r>
              <a:rPr lang="hr-HR" b="1" dirty="0" smtClean="0">
                <a:solidFill>
                  <a:schemeClr val="accent5">
                    <a:lumMod val="50000"/>
                  </a:schemeClr>
                </a:solidFill>
              </a:rPr>
              <a:t>teme doktorskog rada</a:t>
            </a:r>
          </a:p>
          <a:p>
            <a:pPr algn="ctr"/>
            <a:r>
              <a:rPr lang="hr-HR" sz="4000" dirty="0" smtClean="0">
                <a:solidFill>
                  <a:schemeClr val="accent5">
                    <a:lumMod val="50000"/>
                  </a:schemeClr>
                </a:solidFill>
              </a:rPr>
              <a:t>Priprema izlaganja:</a:t>
            </a:r>
            <a:endParaRPr lang="hr-HR" sz="4000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512234"/>
            <a:ext cx="12192000" cy="0"/>
          </a:xfrm>
          <a:prstGeom prst="line">
            <a:avLst/>
          </a:prstGeom>
          <a:ln w="63500" cmpd="thickThin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ubtitle 32">
            <a:extLst>
              <a:ext uri="{FF2B5EF4-FFF2-40B4-BE49-F238E27FC236}">
                <a16:creationId xmlns:a16="http://schemas.microsoft.com/office/drawing/2014/main" xmlns="" id="{E86E4720-3EC2-A144-91CA-2AC23F7BB22F}"/>
              </a:ext>
            </a:extLst>
          </p:cNvPr>
          <p:cNvSpPr txBox="1">
            <a:spLocks/>
          </p:cNvSpPr>
          <p:nvPr/>
        </p:nvSpPr>
        <p:spPr>
          <a:xfrm>
            <a:off x="797859" y="1905217"/>
            <a:ext cx="10470776" cy="40383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hr-HR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hr-HR" sz="2400" dirty="0">
                <a:solidFill>
                  <a:schemeClr val="accent5">
                    <a:lumMod val="50000"/>
                  </a:schemeClr>
                </a:solidFill>
              </a:rPr>
              <a:t>izložiti sadržaj </a:t>
            </a: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teme doktorskog </a:t>
            </a:r>
            <a:r>
              <a:rPr lang="hr-HR" sz="2400" dirty="0">
                <a:solidFill>
                  <a:schemeClr val="accent5">
                    <a:lumMod val="50000"/>
                  </a:schemeClr>
                </a:solidFill>
              </a:rPr>
              <a:t>rada u trajanju od 15 – 20 minuta </a:t>
            </a:r>
          </a:p>
          <a:p>
            <a:r>
              <a:rPr lang="hr-HR" sz="2400" dirty="0">
                <a:solidFill>
                  <a:schemeClr val="accent5">
                    <a:lumMod val="50000"/>
                  </a:schemeClr>
                </a:solidFill>
              </a:rPr>
              <a:t>ne prekoračiti vrijeme, ali niti prekomjerno skratiti </a:t>
            </a:r>
          </a:p>
          <a:p>
            <a:r>
              <a:rPr lang="hr-HR" sz="2400" dirty="0">
                <a:solidFill>
                  <a:schemeClr val="accent5">
                    <a:lumMod val="50000"/>
                  </a:schemeClr>
                </a:solidFill>
              </a:rPr>
              <a:t>usredotočiti se </a:t>
            </a: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i istaknuti bitno </a:t>
            </a:r>
          </a:p>
          <a:p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pratiti </a:t>
            </a:r>
            <a:r>
              <a:rPr lang="hr-HR" sz="2400" dirty="0">
                <a:solidFill>
                  <a:schemeClr val="accent5">
                    <a:lumMod val="50000"/>
                  </a:schemeClr>
                </a:solidFill>
              </a:rPr>
              <a:t>sadržaj i rad iznijeti </a:t>
            </a: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koherentno </a:t>
            </a:r>
            <a:r>
              <a:rPr lang="hr-HR" sz="2400" dirty="0">
                <a:solidFill>
                  <a:schemeClr val="accent5">
                    <a:lumMod val="50000"/>
                  </a:schemeClr>
                </a:solidFill>
              </a:rPr>
              <a:t>i organizirano</a:t>
            </a:r>
          </a:p>
          <a:p>
            <a:r>
              <a:rPr lang="hr-HR" sz="2400" dirty="0">
                <a:solidFill>
                  <a:schemeClr val="accent5">
                    <a:lumMod val="50000"/>
                  </a:schemeClr>
                </a:solidFill>
              </a:rPr>
              <a:t>unaprijed planirati i vježbati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150709" y="6411254"/>
            <a:ext cx="2648585" cy="365125"/>
          </a:xfrm>
        </p:spPr>
        <p:txBody>
          <a:bodyPr/>
          <a:lstStyle/>
          <a:p>
            <a:r>
              <a:rPr lang="en-US" dirty="0" err="1" smtClean="0"/>
              <a:t>Obrana</a:t>
            </a:r>
            <a:r>
              <a:rPr lang="en-US" dirty="0" smtClean="0"/>
              <a:t> </a:t>
            </a:r>
            <a:r>
              <a:rPr lang="en-US" dirty="0" err="1" smtClean="0"/>
              <a:t>teme</a:t>
            </a:r>
            <a:r>
              <a:rPr lang="en-US" dirty="0" smtClean="0"/>
              <a:t> </a:t>
            </a:r>
            <a:r>
              <a:rPr lang="en-US" dirty="0" err="1" smtClean="0"/>
              <a:t>doktorskog</a:t>
            </a:r>
            <a:r>
              <a:rPr lang="en-US" dirty="0" smtClean="0"/>
              <a:t> </a:t>
            </a:r>
            <a:r>
              <a:rPr lang="en-US" dirty="0" err="1" smtClean="0"/>
              <a:t>rada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68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4C598D8-3741-3E44-8A72-10C4BC23AA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89869" y="6421157"/>
            <a:ext cx="998202" cy="365125"/>
          </a:xfrm>
        </p:spPr>
        <p:txBody>
          <a:bodyPr/>
          <a:lstStyle/>
          <a:p>
            <a:r>
              <a:rPr lang="sr-Latn-RS" smtClean="0"/>
              <a:t>xx.xx.20xx.</a:t>
            </a:r>
            <a:endParaRPr lang="sr-Latn-R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5B57D96-67DC-2545-AD2B-45B062131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6100" y="6400801"/>
            <a:ext cx="609600" cy="376518"/>
          </a:xfrm>
        </p:spPr>
        <p:txBody>
          <a:bodyPr/>
          <a:lstStyle/>
          <a:p>
            <a:fld id="{AFB9D31D-EFAE-0B42-A891-F6A45CB5BF99}" type="slidenum">
              <a:rPr lang="sr-Latn-RS" smtClean="0"/>
              <a:t>7</a:t>
            </a:fld>
            <a:endParaRPr lang="sr-Latn-RS" dirty="0"/>
          </a:p>
        </p:txBody>
      </p:sp>
      <p:sp>
        <p:nvSpPr>
          <p:cNvPr id="6" name="Title 31">
            <a:extLst>
              <a:ext uri="{FF2B5EF4-FFF2-40B4-BE49-F238E27FC236}">
                <a16:creationId xmlns:a16="http://schemas.microsoft.com/office/drawing/2014/main" xmlns="" id="{64F827A7-B555-0D4B-AA41-801520E2AD7A}"/>
              </a:ext>
            </a:extLst>
          </p:cNvPr>
          <p:cNvSpPr txBox="1">
            <a:spLocks/>
          </p:cNvSpPr>
          <p:nvPr/>
        </p:nvSpPr>
        <p:spPr>
          <a:xfrm>
            <a:off x="323850" y="163735"/>
            <a:ext cx="11201399" cy="1243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b="1" dirty="0">
                <a:solidFill>
                  <a:schemeClr val="accent5">
                    <a:lumMod val="50000"/>
                  </a:schemeClr>
                </a:solidFill>
              </a:rPr>
              <a:t>Javna obrana </a:t>
            </a:r>
            <a:r>
              <a:rPr lang="hr-HR" b="1" dirty="0" smtClean="0">
                <a:solidFill>
                  <a:schemeClr val="accent5">
                    <a:lumMod val="50000"/>
                  </a:schemeClr>
                </a:solidFill>
              </a:rPr>
              <a:t>teme doktorskog rada</a:t>
            </a:r>
          </a:p>
          <a:p>
            <a:pPr algn="ctr"/>
            <a:r>
              <a:rPr lang="hr-HR" sz="4000" dirty="0" smtClean="0">
                <a:solidFill>
                  <a:schemeClr val="accent5">
                    <a:lumMod val="50000"/>
                  </a:schemeClr>
                </a:solidFill>
              </a:rPr>
              <a:t>Priprema slajdova:</a:t>
            </a:r>
            <a:endParaRPr lang="hr-HR" sz="4000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512234"/>
            <a:ext cx="12192000" cy="0"/>
          </a:xfrm>
          <a:prstGeom prst="line">
            <a:avLst/>
          </a:prstGeom>
          <a:ln w="63500" cmpd="thickThin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ubtitle 32">
            <a:extLst>
              <a:ext uri="{FF2B5EF4-FFF2-40B4-BE49-F238E27FC236}">
                <a16:creationId xmlns:a16="http://schemas.microsoft.com/office/drawing/2014/main" xmlns="" id="{E86E4720-3EC2-A144-91CA-2AC23F7BB22F}"/>
              </a:ext>
            </a:extLst>
          </p:cNvPr>
          <p:cNvSpPr txBox="1">
            <a:spLocks/>
          </p:cNvSpPr>
          <p:nvPr/>
        </p:nvSpPr>
        <p:spPr>
          <a:xfrm>
            <a:off x="860612" y="1797640"/>
            <a:ext cx="10470776" cy="40383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najviše </a:t>
            </a: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15 </a:t>
            </a:r>
            <a:r>
              <a:rPr lang="hr-HR" sz="2400" dirty="0">
                <a:solidFill>
                  <a:schemeClr val="accent5">
                    <a:lumMod val="50000"/>
                  </a:schemeClr>
                </a:solidFill>
              </a:rPr>
              <a:t>– </a:t>
            </a: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20 slajdova</a:t>
            </a:r>
          </a:p>
          <a:p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svaki slajd mora imati naslov </a:t>
            </a:r>
          </a:p>
          <a:p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naslove pažljivo osmisliti</a:t>
            </a:r>
          </a:p>
          <a:p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ne numerirati naslove, podnaslove, tablice i grafove</a:t>
            </a:r>
          </a:p>
          <a:p>
            <a:r>
              <a:rPr lang="hr-HR" sz="2400" dirty="0">
                <a:solidFill>
                  <a:schemeClr val="accent5">
                    <a:lumMod val="50000"/>
                  </a:schemeClr>
                </a:solidFill>
              </a:rPr>
              <a:t>koristiti kratke izraze, imenice, glagole – ukratko natuknice, a ne cijele rečenice</a:t>
            </a:r>
          </a:p>
          <a:p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držati </a:t>
            </a:r>
            <a:r>
              <a:rPr lang="hr-HR" sz="2400" dirty="0">
                <a:solidFill>
                  <a:schemeClr val="accent5">
                    <a:lumMod val="50000"/>
                  </a:schemeClr>
                </a:solidFill>
              </a:rPr>
              <a:t>se pravila „zlatnih 6“ – 6 točaka po slajdu i 6 riječi po </a:t>
            </a: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točki</a:t>
            </a:r>
          </a:p>
          <a:p>
            <a:endParaRPr lang="hr-HR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159674" y="6411254"/>
            <a:ext cx="2415503" cy="365125"/>
          </a:xfrm>
        </p:spPr>
        <p:txBody>
          <a:bodyPr/>
          <a:lstStyle/>
          <a:p>
            <a:r>
              <a:rPr lang="en-US" dirty="0" err="1" smtClean="0"/>
              <a:t>Obrana</a:t>
            </a:r>
            <a:r>
              <a:rPr lang="en-US" dirty="0" smtClean="0"/>
              <a:t> </a:t>
            </a:r>
            <a:r>
              <a:rPr lang="en-US" dirty="0" err="1" smtClean="0"/>
              <a:t>teme</a:t>
            </a:r>
            <a:r>
              <a:rPr lang="en-US" dirty="0" smtClean="0"/>
              <a:t> </a:t>
            </a:r>
            <a:r>
              <a:rPr lang="en-US" dirty="0" err="1" smtClean="0"/>
              <a:t>doktorskog</a:t>
            </a:r>
            <a:r>
              <a:rPr lang="en-US" dirty="0" smtClean="0"/>
              <a:t> </a:t>
            </a:r>
            <a:r>
              <a:rPr lang="en-US" dirty="0" err="1" smtClean="0"/>
              <a:t>rada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3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4C598D8-3741-3E44-8A72-10C4BC23AA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89869" y="6421157"/>
            <a:ext cx="1096813" cy="365125"/>
          </a:xfrm>
        </p:spPr>
        <p:txBody>
          <a:bodyPr/>
          <a:lstStyle/>
          <a:p>
            <a:r>
              <a:rPr lang="sr-Latn-RS" smtClean="0"/>
              <a:t>xx.xx.20xx.</a:t>
            </a:r>
            <a:endParaRPr lang="sr-Latn-R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5B57D96-67DC-2545-AD2B-45B062131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6100" y="6400801"/>
            <a:ext cx="609600" cy="376518"/>
          </a:xfrm>
        </p:spPr>
        <p:txBody>
          <a:bodyPr/>
          <a:lstStyle/>
          <a:p>
            <a:fld id="{AFB9D31D-EFAE-0B42-A891-F6A45CB5BF99}" type="slidenum">
              <a:rPr lang="sr-Latn-RS" smtClean="0"/>
              <a:t>8</a:t>
            </a:fld>
            <a:endParaRPr lang="sr-Latn-RS" dirty="0"/>
          </a:p>
        </p:txBody>
      </p:sp>
      <p:sp>
        <p:nvSpPr>
          <p:cNvPr id="6" name="Title 31">
            <a:extLst>
              <a:ext uri="{FF2B5EF4-FFF2-40B4-BE49-F238E27FC236}">
                <a16:creationId xmlns:a16="http://schemas.microsoft.com/office/drawing/2014/main" xmlns="" id="{64F827A7-B555-0D4B-AA41-801520E2AD7A}"/>
              </a:ext>
            </a:extLst>
          </p:cNvPr>
          <p:cNvSpPr txBox="1">
            <a:spLocks/>
          </p:cNvSpPr>
          <p:nvPr/>
        </p:nvSpPr>
        <p:spPr>
          <a:xfrm>
            <a:off x="323850" y="163735"/>
            <a:ext cx="11201399" cy="1243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b="1" dirty="0">
                <a:solidFill>
                  <a:schemeClr val="accent5">
                    <a:lumMod val="50000"/>
                  </a:schemeClr>
                </a:solidFill>
              </a:rPr>
              <a:t>Javna obrana </a:t>
            </a:r>
            <a:r>
              <a:rPr lang="hr-HR" b="1" dirty="0" smtClean="0">
                <a:solidFill>
                  <a:schemeClr val="accent5">
                    <a:lumMod val="50000"/>
                  </a:schemeClr>
                </a:solidFill>
              </a:rPr>
              <a:t>teme doktorskog rada</a:t>
            </a:r>
          </a:p>
          <a:p>
            <a:pPr algn="ctr"/>
            <a:r>
              <a:rPr lang="hr-HR" sz="3600" dirty="0" smtClean="0">
                <a:solidFill>
                  <a:schemeClr val="accent5">
                    <a:lumMod val="50000"/>
                  </a:schemeClr>
                </a:solidFill>
              </a:rPr>
              <a:t>Priprema slajdova – tablice </a:t>
            </a:r>
            <a:r>
              <a:rPr lang="hr-HR" sz="3600" dirty="0">
                <a:solidFill>
                  <a:schemeClr val="accent5">
                    <a:lumMod val="50000"/>
                  </a:schemeClr>
                </a:solidFill>
              </a:rPr>
              <a:t>i </a:t>
            </a:r>
            <a:r>
              <a:rPr lang="hr-HR" sz="3600" dirty="0" smtClean="0">
                <a:solidFill>
                  <a:schemeClr val="accent5">
                    <a:lumMod val="50000"/>
                  </a:schemeClr>
                </a:solidFill>
              </a:rPr>
              <a:t>grafovi:</a:t>
            </a:r>
            <a:endParaRPr lang="hr-HR" sz="3600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512234"/>
            <a:ext cx="12192000" cy="0"/>
          </a:xfrm>
          <a:prstGeom prst="line">
            <a:avLst/>
          </a:prstGeom>
          <a:ln w="63500" cmpd="thickThin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81182F43-8312-6C46-A687-0DDE682FB8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4478" y="1768316"/>
            <a:ext cx="6576242" cy="2023755"/>
          </a:xfrm>
        </p:spPr>
        <p:txBody>
          <a:bodyPr>
            <a:noAutofit/>
          </a:bodyPr>
          <a:lstStyle/>
          <a:p>
            <a:r>
              <a:rPr lang="hr-HR" sz="2000" dirty="0" smtClean="0">
                <a:solidFill>
                  <a:schemeClr val="accent5">
                    <a:lumMod val="50000"/>
                  </a:schemeClr>
                </a:solidFill>
              </a:rPr>
              <a:t>naslove </a:t>
            </a:r>
            <a:r>
              <a:rPr lang="hr-HR" sz="2000" dirty="0">
                <a:solidFill>
                  <a:schemeClr val="accent5">
                    <a:lumMod val="50000"/>
                  </a:schemeClr>
                </a:solidFill>
              </a:rPr>
              <a:t>svih ilustracija </a:t>
            </a:r>
            <a:r>
              <a:rPr lang="hr-HR" sz="2000" dirty="0" smtClean="0">
                <a:solidFill>
                  <a:schemeClr val="accent5">
                    <a:lumMod val="50000"/>
                  </a:schemeClr>
                </a:solidFill>
              </a:rPr>
              <a:t>- tablica, slika …, pozicionirati iznad </a:t>
            </a:r>
          </a:p>
          <a:p>
            <a:r>
              <a:rPr lang="hr-HR" sz="2000" dirty="0" smtClean="0">
                <a:solidFill>
                  <a:schemeClr val="accent5">
                    <a:lumMod val="50000"/>
                  </a:schemeClr>
                </a:solidFill>
              </a:rPr>
              <a:t>iz </a:t>
            </a:r>
            <a:r>
              <a:rPr lang="hr-HR" sz="2000" dirty="0">
                <a:solidFill>
                  <a:schemeClr val="accent5">
                    <a:lumMod val="50000"/>
                  </a:schemeClr>
                </a:solidFill>
              </a:rPr>
              <a:t>naslova </a:t>
            </a:r>
            <a:r>
              <a:rPr lang="hr-HR" sz="2000" dirty="0" smtClean="0">
                <a:solidFill>
                  <a:schemeClr val="accent5">
                    <a:lumMod val="50000"/>
                  </a:schemeClr>
                </a:solidFill>
              </a:rPr>
              <a:t>izostaviti </a:t>
            </a:r>
            <a:r>
              <a:rPr lang="hr-HR" sz="2000" dirty="0">
                <a:solidFill>
                  <a:schemeClr val="accent5">
                    <a:lumMod val="50000"/>
                  </a:schemeClr>
                </a:solidFill>
              </a:rPr>
              <a:t>oznake i numeracije </a:t>
            </a:r>
          </a:p>
          <a:p>
            <a:pPr marL="457200" lvl="1" indent="0">
              <a:buNone/>
            </a:pPr>
            <a:r>
              <a:rPr lang="hr-HR" sz="1600" dirty="0" smtClean="0">
                <a:solidFill>
                  <a:schemeClr val="accent5">
                    <a:lumMod val="50000"/>
                  </a:schemeClr>
                </a:solidFill>
              </a:rPr>
              <a:t>- ne </a:t>
            </a:r>
            <a:r>
              <a:rPr lang="hr-HR" sz="1600" dirty="0">
                <a:solidFill>
                  <a:schemeClr val="accent5">
                    <a:lumMod val="50000"/>
                  </a:schemeClr>
                </a:solidFill>
              </a:rPr>
              <a:t>pisati</a:t>
            </a:r>
            <a:r>
              <a:rPr lang="hr-HR" sz="1600" dirty="0" smtClean="0">
                <a:solidFill>
                  <a:schemeClr val="accent5">
                    <a:lumMod val="50000"/>
                  </a:schemeClr>
                </a:solidFill>
              </a:rPr>
              <a:t>: Tablica </a:t>
            </a:r>
            <a:r>
              <a:rPr lang="hr-HR" sz="1600" dirty="0">
                <a:solidFill>
                  <a:schemeClr val="accent5">
                    <a:lumMod val="50000"/>
                  </a:schemeClr>
                </a:solidFill>
              </a:rPr>
              <a:t>4.2.1., Tablica </a:t>
            </a:r>
            <a:r>
              <a:rPr lang="hr-HR" sz="1600" dirty="0" smtClean="0">
                <a:solidFill>
                  <a:schemeClr val="accent5">
                    <a:lumMod val="50000"/>
                  </a:schemeClr>
                </a:solidFill>
              </a:rPr>
              <a:t>4.3.2., </a:t>
            </a:r>
            <a:r>
              <a:rPr lang="hr-HR" sz="1600" dirty="0">
                <a:solidFill>
                  <a:schemeClr val="accent5">
                    <a:lumMod val="50000"/>
                  </a:schemeClr>
                </a:solidFill>
              </a:rPr>
              <a:t>Slika </a:t>
            </a:r>
            <a:r>
              <a:rPr lang="hr-HR" sz="1600" dirty="0" smtClean="0">
                <a:solidFill>
                  <a:schemeClr val="accent5">
                    <a:lumMod val="50000"/>
                  </a:schemeClr>
                </a:solidFill>
              </a:rPr>
              <a:t>2.1., …</a:t>
            </a:r>
            <a:endParaRPr lang="hr-HR" sz="1600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sr-Latn-RS" sz="2000" dirty="0">
                <a:solidFill>
                  <a:schemeClr val="accent5">
                    <a:lumMod val="50000"/>
                  </a:schemeClr>
                </a:solidFill>
              </a:rPr>
              <a:t>simbolima uputiti na </a:t>
            </a:r>
            <a:r>
              <a:rPr lang="sr-Latn-RS" sz="2000" dirty="0" err="1">
                <a:solidFill>
                  <a:schemeClr val="accent5">
                    <a:lumMod val="50000"/>
                  </a:schemeClr>
                </a:solidFill>
              </a:rPr>
              <a:t>podbilješku</a:t>
            </a:r>
            <a:r>
              <a:rPr lang="sr-Latn-RS" sz="2000" dirty="0">
                <a:solidFill>
                  <a:schemeClr val="accent5">
                    <a:lumMod val="50000"/>
                  </a:schemeClr>
                </a:solidFill>
              </a:rPr>
              <a:t> / legendu</a:t>
            </a:r>
          </a:p>
          <a:p>
            <a:r>
              <a:rPr lang="sr-Latn-RS" sz="2000" dirty="0" smtClean="0">
                <a:solidFill>
                  <a:schemeClr val="accent5">
                    <a:lumMod val="50000"/>
                  </a:schemeClr>
                </a:solidFill>
              </a:rPr>
              <a:t>paziti na veličinu slova /brojeva … čitljivost tablice!</a:t>
            </a:r>
            <a:endParaRPr lang="sr-Latn-RS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7202642"/>
              </p:ext>
            </p:extLst>
          </p:nvPr>
        </p:nvGraphicFramePr>
        <p:xfrm>
          <a:off x="1040254" y="4185137"/>
          <a:ext cx="4295672" cy="172055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5877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706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012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2693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7934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7934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7934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799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Minerali</a:t>
                      </a:r>
                      <a:endParaRPr lang="hr-HR" sz="7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Mjerna</a:t>
                      </a:r>
                      <a:endParaRPr lang="hr-HR" sz="7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jedinica</a:t>
                      </a:r>
                      <a:endParaRPr lang="hr-HR" sz="7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Varo</a:t>
                      </a:r>
                      <a:r>
                        <a:rPr lang="hr-HR" sz="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i sur.</a:t>
                      </a:r>
                      <a:endParaRPr lang="hr-HR" sz="7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(1980.)</a:t>
                      </a:r>
                      <a:endParaRPr lang="hr-HR" sz="7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Piggott</a:t>
                      </a:r>
                      <a:endParaRPr lang="hr-HR" sz="7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(1986.)</a:t>
                      </a:r>
                      <a:endParaRPr lang="hr-HR" sz="7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Magnusson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(2000.)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Acikgoz</a:t>
                      </a:r>
                      <a:endParaRPr lang="hr-HR" sz="7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(2011.)</a:t>
                      </a:r>
                      <a:endParaRPr lang="hr-HR" sz="7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Babik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(2006.)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00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6,4 – 7,2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5,6 – 6,1</a:t>
                      </a:r>
                      <a:endParaRPr lang="hr-HR" sz="7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2,2 – 5,6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2,60 – 4,01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hr-HR" sz="7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00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0,73 – 0,91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0,79 – 1,07</a:t>
                      </a:r>
                      <a:endParaRPr lang="hr-HR" sz="7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0,37 – 0,71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0,36 – 0,47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00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K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3,5 – 3,7</a:t>
                      </a:r>
                      <a:endParaRPr lang="hr-HR" sz="7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4,2 – 4,5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2,6 – 4,4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2,21 – 3,96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2,75 – 3,51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00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Ca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0,20 – 0,25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0,25 – 0,33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0,15 – 0,70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0,80 – 1,58</a:t>
                      </a:r>
                      <a:endParaRPr lang="hr-HR" sz="7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0,34 – 0,40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400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Mg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0,33 – 0,52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0,80 – 0,95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0,10 – 0,23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0,18 – 0,46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400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Fe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mg kg</a:t>
                      </a:r>
                      <a:r>
                        <a:rPr lang="hr-HR" sz="600" baseline="30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-1</a:t>
                      </a:r>
                      <a:endParaRPr lang="hr-HR" sz="7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91 - 109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37,2 – 171,2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96,1 – 100,2</a:t>
                      </a:r>
                      <a:endParaRPr lang="hr-HR" sz="7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hr-HR" sz="7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aphicFrame>
        <p:nvGraphicFramePr>
          <p:cNvPr id="12" name="Content Placeholder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4189025"/>
              </p:ext>
            </p:extLst>
          </p:nvPr>
        </p:nvGraphicFramePr>
        <p:xfrm>
          <a:off x="7170644" y="2681010"/>
          <a:ext cx="4133850" cy="224332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8419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441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287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287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5254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Minerali</a:t>
                      </a:r>
                      <a:endParaRPr lang="hr-HR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hr-HR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Varo</a:t>
                      </a:r>
                      <a:r>
                        <a:rPr lang="hr-HR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i sur.</a:t>
                      </a:r>
                      <a:endParaRPr lang="hr-HR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(1980.)</a:t>
                      </a:r>
                      <a:endParaRPr lang="hr-HR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Piggott</a:t>
                      </a:r>
                      <a:endParaRPr lang="hr-HR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(1986.)</a:t>
                      </a:r>
                      <a:endParaRPr lang="hr-HR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</a:t>
                      </a:r>
                      <a:endParaRPr lang="hr-HR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hr-HR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6,4 – 7,2</a:t>
                      </a:r>
                      <a:endParaRPr lang="hr-HR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5,6 – 6,1</a:t>
                      </a:r>
                      <a:endParaRPr lang="hr-HR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</a:t>
                      </a:r>
                      <a:endParaRPr lang="hr-HR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hr-HR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0,73 – 0,91</a:t>
                      </a:r>
                      <a:endParaRPr lang="hr-HR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0,79 – 1,07</a:t>
                      </a:r>
                      <a:endParaRPr lang="hr-HR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K</a:t>
                      </a:r>
                      <a:endParaRPr lang="hr-HR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hr-HR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3,5 – 3,7</a:t>
                      </a:r>
                      <a:endParaRPr lang="hr-HR" sz="18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4,2 – 4,5</a:t>
                      </a:r>
                      <a:endParaRPr lang="hr-HR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Ca</a:t>
                      </a:r>
                      <a:endParaRPr lang="hr-HR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hr-HR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0,20 – 0,25</a:t>
                      </a:r>
                      <a:endParaRPr lang="hr-HR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0,25 – 0,33</a:t>
                      </a:r>
                      <a:endParaRPr lang="hr-HR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Mg</a:t>
                      </a:r>
                      <a:endParaRPr lang="hr-HR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hr-HR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0,33 – 0,52</a:t>
                      </a:r>
                      <a:endParaRPr lang="hr-HR" sz="18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0,80 – 0,95</a:t>
                      </a:r>
                      <a:endParaRPr lang="hr-HR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Fe</a:t>
                      </a:r>
                      <a:endParaRPr lang="hr-HR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mg kg</a:t>
                      </a:r>
                      <a:r>
                        <a:rPr lang="hr-HR" sz="1200" baseline="300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-1</a:t>
                      </a:r>
                      <a:endParaRPr lang="hr-HR" sz="1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91 - 109</a:t>
                      </a:r>
                      <a:endParaRPr lang="hr-HR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hr-HR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7234517" y="5062727"/>
            <a:ext cx="246529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sr-Latn-RS" sz="1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Izvor: … navesti izvor !!!</a:t>
            </a:r>
            <a:endParaRPr kumimoji="0" lang="hr-HR" altLang="sr-Latn-RS" sz="10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1095620" y="3976736"/>
            <a:ext cx="4240306" cy="197915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1291852" y="4258425"/>
            <a:ext cx="58862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4000" b="1" dirty="0">
                <a:solidFill>
                  <a:srgbClr val="00B050"/>
                </a:solidFill>
                <a:sym typeface="Wingdings"/>
              </a:rPr>
              <a:t></a:t>
            </a:r>
            <a:endParaRPr lang="hr-HR" sz="4000" b="1" dirty="0">
              <a:solidFill>
                <a:srgbClr val="00B05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486068" y="5047338"/>
            <a:ext cx="5000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600" b="1" dirty="0" smtClean="0">
                <a:solidFill>
                  <a:srgbClr val="FF0000"/>
                </a:solidFill>
                <a:latin typeface="Arial"/>
                <a:cs typeface="Arial"/>
                <a:sym typeface="Wingdings"/>
              </a:rPr>
              <a:t>X</a:t>
            </a:r>
            <a:endParaRPr lang="hr-HR" sz="3600" b="1" dirty="0">
              <a:solidFill>
                <a:srgbClr val="FF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091953" y="6420218"/>
            <a:ext cx="2469291" cy="365125"/>
          </a:xfrm>
        </p:spPr>
        <p:txBody>
          <a:bodyPr/>
          <a:lstStyle/>
          <a:p>
            <a:r>
              <a:rPr lang="en-US" dirty="0" err="1" smtClean="0"/>
              <a:t>Obrana</a:t>
            </a:r>
            <a:r>
              <a:rPr lang="en-US" dirty="0" smtClean="0"/>
              <a:t> </a:t>
            </a:r>
            <a:r>
              <a:rPr lang="en-US" dirty="0" err="1" smtClean="0"/>
              <a:t>teme</a:t>
            </a:r>
            <a:r>
              <a:rPr lang="en-US" dirty="0" smtClean="0"/>
              <a:t> </a:t>
            </a:r>
            <a:r>
              <a:rPr lang="en-US" dirty="0" err="1" smtClean="0"/>
              <a:t>doktorskog</a:t>
            </a:r>
            <a:r>
              <a:rPr lang="en-US" dirty="0" smtClean="0"/>
              <a:t> </a:t>
            </a:r>
            <a:r>
              <a:rPr lang="en-US" dirty="0" err="1" smtClean="0"/>
              <a:t>rada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65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4C598D8-3741-3E44-8A72-10C4BC23AA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89869" y="6421157"/>
            <a:ext cx="1025096" cy="365125"/>
          </a:xfrm>
        </p:spPr>
        <p:txBody>
          <a:bodyPr/>
          <a:lstStyle/>
          <a:p>
            <a:r>
              <a:rPr lang="sr-Latn-RS" smtClean="0"/>
              <a:t>xx.xx.20xx.</a:t>
            </a:r>
            <a:endParaRPr lang="sr-Latn-R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5B57D96-67DC-2545-AD2B-45B062131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6100" y="6400801"/>
            <a:ext cx="609600" cy="376518"/>
          </a:xfrm>
        </p:spPr>
        <p:txBody>
          <a:bodyPr/>
          <a:lstStyle/>
          <a:p>
            <a:fld id="{AFB9D31D-EFAE-0B42-A891-F6A45CB5BF99}" type="slidenum">
              <a:rPr lang="sr-Latn-RS" smtClean="0"/>
              <a:t>9</a:t>
            </a:fld>
            <a:endParaRPr lang="sr-Latn-RS" dirty="0"/>
          </a:p>
        </p:txBody>
      </p:sp>
      <p:sp>
        <p:nvSpPr>
          <p:cNvPr id="6" name="Title 31">
            <a:extLst>
              <a:ext uri="{FF2B5EF4-FFF2-40B4-BE49-F238E27FC236}">
                <a16:creationId xmlns:a16="http://schemas.microsoft.com/office/drawing/2014/main" xmlns="" id="{64F827A7-B555-0D4B-AA41-801520E2AD7A}"/>
              </a:ext>
            </a:extLst>
          </p:cNvPr>
          <p:cNvSpPr txBox="1">
            <a:spLocks/>
          </p:cNvSpPr>
          <p:nvPr/>
        </p:nvSpPr>
        <p:spPr>
          <a:xfrm>
            <a:off x="323850" y="163735"/>
            <a:ext cx="11201399" cy="1243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b="1" dirty="0">
                <a:solidFill>
                  <a:schemeClr val="accent5">
                    <a:lumMod val="50000"/>
                  </a:schemeClr>
                </a:solidFill>
              </a:rPr>
              <a:t>Javna obrana </a:t>
            </a:r>
            <a:r>
              <a:rPr lang="hr-HR" b="1" dirty="0" smtClean="0">
                <a:solidFill>
                  <a:schemeClr val="accent5">
                    <a:lumMod val="50000"/>
                  </a:schemeClr>
                </a:solidFill>
              </a:rPr>
              <a:t>teme doktorskog rada</a:t>
            </a:r>
          </a:p>
          <a:p>
            <a:pPr algn="ctr"/>
            <a:r>
              <a:rPr lang="hr-HR" sz="3600" dirty="0">
                <a:solidFill>
                  <a:schemeClr val="accent5">
                    <a:lumMod val="50000"/>
                  </a:schemeClr>
                </a:solidFill>
              </a:rPr>
              <a:t>Korisni savjeti za izradu dobre vizualne </a:t>
            </a:r>
            <a:r>
              <a:rPr lang="hr-HR" sz="3600" dirty="0" smtClean="0">
                <a:solidFill>
                  <a:schemeClr val="accent5">
                    <a:lumMod val="50000"/>
                  </a:schemeClr>
                </a:solidFill>
              </a:rPr>
              <a:t>prezentacije:</a:t>
            </a:r>
            <a:endParaRPr lang="hr-HR" sz="3600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512234"/>
            <a:ext cx="12192000" cy="0"/>
          </a:xfrm>
          <a:prstGeom prst="line">
            <a:avLst/>
          </a:prstGeom>
          <a:ln w="63500" cmpd="thickThin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81182F43-8312-6C46-A687-0DDE682FB8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1671" y="1956575"/>
            <a:ext cx="11008658" cy="4022883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hr-HR" sz="2000" dirty="0">
                <a:solidFill>
                  <a:schemeClr val="accent5">
                    <a:lumMod val="50000"/>
                  </a:schemeClr>
                </a:solidFill>
              </a:rPr>
              <a:t>ne pisati tekst SAMO VELIKIM SLOVIMA - teško je čitljiv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hr-HR" sz="2000" dirty="0">
                <a:solidFill>
                  <a:schemeClr val="accent5">
                    <a:lumMod val="50000"/>
                  </a:schemeClr>
                </a:solidFill>
              </a:rPr>
              <a:t>izabrati jasan i čitak font – </a:t>
            </a:r>
            <a:r>
              <a:rPr lang="hr-HR" sz="20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hr-HR" sz="2000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hr-HR" sz="2000" dirty="0" err="1">
                <a:solidFill>
                  <a:schemeClr val="accent5">
                    <a:lumMod val="50000"/>
                  </a:schemeClr>
                </a:solidFill>
              </a:rPr>
              <a:t>Calibri</a:t>
            </a:r>
            <a:r>
              <a:rPr lang="hr-HR" sz="2000" dirty="0">
                <a:solidFill>
                  <a:schemeClr val="accent5">
                    <a:lumMod val="50000"/>
                  </a:schemeClr>
                </a:solidFill>
              </a:rPr>
              <a:t>, …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hr-HR" sz="2000" dirty="0">
                <a:solidFill>
                  <a:schemeClr val="accent5">
                    <a:lumMod val="50000"/>
                  </a:schemeClr>
                </a:solidFill>
              </a:rPr>
              <a:t>veličina fonta od 16 do 40 točaka – ovisno o važnosti </a:t>
            </a:r>
            <a:r>
              <a:rPr lang="hr-HR" sz="2000" dirty="0" smtClean="0">
                <a:solidFill>
                  <a:schemeClr val="accent5">
                    <a:lumMod val="50000"/>
                  </a:schemeClr>
                </a:solidFill>
              </a:rPr>
              <a:t>informacije: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sz="4000" dirty="0" smtClean="0">
                <a:solidFill>
                  <a:schemeClr val="accent5">
                    <a:lumMod val="50000"/>
                  </a:schemeClr>
                </a:solidFill>
              </a:rPr>
              <a:t>		Naslov</a:t>
            </a:r>
            <a:r>
              <a:rPr lang="hr-HR" sz="2000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hr-HR" sz="3200" dirty="0" smtClean="0">
                <a:solidFill>
                  <a:schemeClr val="accent5">
                    <a:lumMod val="50000"/>
                  </a:schemeClr>
                </a:solidFill>
              </a:rPr>
              <a:t>Podnaslov</a:t>
            </a:r>
            <a:r>
              <a:rPr lang="hr-HR" sz="2000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hr-HR" sz="2400" dirty="0" smtClean="0">
                <a:solidFill>
                  <a:schemeClr val="accent5">
                    <a:lumMod val="50000"/>
                  </a:schemeClr>
                </a:solidFill>
              </a:rPr>
              <a:t>tekst_a</a:t>
            </a:r>
            <a:r>
              <a:rPr lang="hr-HR" sz="2000" dirty="0" smtClean="0">
                <a:solidFill>
                  <a:schemeClr val="accent5">
                    <a:lumMod val="50000"/>
                  </a:schemeClr>
                </a:solidFill>
              </a:rPr>
              <a:t>, tekst_b.</a:t>
            </a:r>
            <a:endParaRPr lang="hr-HR" sz="2000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hr-HR" sz="2000" dirty="0">
                <a:solidFill>
                  <a:schemeClr val="accent5">
                    <a:lumMod val="50000"/>
                  </a:schemeClr>
                </a:solidFill>
              </a:rPr>
              <a:t>dosljednost u stilu, izgledu, boji teksta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hr-HR" sz="1800" dirty="0">
                <a:solidFill>
                  <a:schemeClr val="accent5">
                    <a:lumMod val="50000"/>
                  </a:schemeClr>
                </a:solidFill>
              </a:rPr>
              <a:t>naslovi, točke i </a:t>
            </a:r>
            <a:r>
              <a:rPr lang="hr-HR" sz="1800" dirty="0" err="1">
                <a:solidFill>
                  <a:schemeClr val="accent5">
                    <a:lumMod val="50000"/>
                  </a:schemeClr>
                </a:solidFill>
              </a:rPr>
              <a:t>podtočke</a:t>
            </a:r>
            <a:r>
              <a:rPr lang="hr-HR" sz="18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hr-HR" sz="1800" dirty="0" smtClean="0">
                <a:solidFill>
                  <a:schemeClr val="accent5">
                    <a:lumMod val="50000"/>
                  </a:schemeClr>
                </a:solidFill>
              </a:rPr>
              <a:t>… oznaka </a:t>
            </a:r>
            <a:r>
              <a:rPr lang="hr-HR" sz="1800" dirty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hr-HR" sz="1800" i="1" dirty="0" err="1">
                <a:solidFill>
                  <a:schemeClr val="accent5">
                    <a:lumMod val="50000"/>
                  </a:schemeClr>
                </a:solidFill>
              </a:rPr>
              <a:t>Bullets</a:t>
            </a:r>
            <a:r>
              <a:rPr lang="hr-HR" sz="1800" dirty="0">
                <a:solidFill>
                  <a:schemeClr val="accent5">
                    <a:lumMod val="50000"/>
                  </a:schemeClr>
                </a:solidFill>
              </a:rPr>
              <a:t>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hr-HR" sz="2000" dirty="0">
                <a:solidFill>
                  <a:schemeClr val="accent5">
                    <a:lumMod val="50000"/>
                  </a:schemeClr>
                </a:solidFill>
              </a:rPr>
              <a:t>tekst – u jasnom kontrastu s  pozadinom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hr-HR" sz="2000" dirty="0">
                <a:solidFill>
                  <a:schemeClr val="accent5">
                    <a:lumMod val="50000"/>
                  </a:schemeClr>
                </a:solidFill>
              </a:rPr>
              <a:t>ograničiti upotrebu znakova interpunkcije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hr-HR" sz="2000" dirty="0">
                <a:solidFill>
                  <a:schemeClr val="accent5">
                    <a:lumMod val="50000"/>
                  </a:schemeClr>
                </a:solidFill>
              </a:rPr>
              <a:t>provjeriti napisano – </a:t>
            </a:r>
            <a:r>
              <a:rPr lang="hr-HR" sz="2000" dirty="0" smtClean="0">
                <a:solidFill>
                  <a:schemeClr val="accent5">
                    <a:lumMod val="50000"/>
                  </a:schemeClr>
                </a:solidFill>
              </a:rPr>
              <a:t>pravopis, </a:t>
            </a:r>
            <a:r>
              <a:rPr lang="hr-HR" sz="2000" dirty="0">
                <a:solidFill>
                  <a:schemeClr val="accent5">
                    <a:lumMod val="50000"/>
                  </a:schemeClr>
                </a:solidFill>
              </a:rPr>
              <a:t>lektura ...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159674" y="6420218"/>
            <a:ext cx="2621691" cy="365125"/>
          </a:xfrm>
        </p:spPr>
        <p:txBody>
          <a:bodyPr/>
          <a:lstStyle/>
          <a:p>
            <a:r>
              <a:rPr lang="en-US" smtClean="0"/>
              <a:t>Obrana teme doktorskog rada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55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3170</TotalTime>
  <Words>842</Words>
  <Application>Microsoft Office PowerPoint</Application>
  <PresentationFormat>Custom</PresentationFormat>
  <Paragraphs>211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Goran Andlar</dc:creator>
  <cp:lastModifiedBy>mpecina</cp:lastModifiedBy>
  <cp:revision>45</cp:revision>
  <dcterms:created xsi:type="dcterms:W3CDTF">2019-03-27T10:33:53Z</dcterms:created>
  <dcterms:modified xsi:type="dcterms:W3CDTF">2019-07-17T11:33:09Z</dcterms:modified>
</cp:coreProperties>
</file>