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5"/>
  </p:handout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215AB4C0-9F25-0C55-27B7-A11D3B0C9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0D0846-BAB8-825D-249E-C27B499C7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5BC1-4653-4D1C-8957-D041D7B8059F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A8B981-0539-7E1F-657C-88F7ED678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490F46-3C0A-88A5-913E-6E7E3A2B1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4DBF-9471-401F-8BC2-3637A5A226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01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67B9E-7BB9-4A00-4D8D-F017C52B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1" y="2235200"/>
            <a:ext cx="9144000" cy="2387600"/>
          </a:xfrm>
        </p:spPr>
        <p:txBody>
          <a:bodyPr anchor="b"/>
          <a:lstStyle>
            <a:lvl1pPr algn="l">
              <a:defRPr lang="hr-HR" sz="4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7" name="Rezervirano mjesto teksta 36">
            <a:extLst>
              <a:ext uri="{FF2B5EF4-FFF2-40B4-BE49-F238E27FC236}">
                <a16:creationId xmlns:a16="http://schemas.microsoft.com/office/drawing/2014/main" id="{E3C34AD6-6F6A-1B32-4B18-762C3D679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KLIKNITE DA BISTE DODALI PODNASLOV</a:t>
            </a:r>
          </a:p>
          <a:p>
            <a:pPr lvl="1"/>
            <a:endParaRPr lang="hr-HR"/>
          </a:p>
        </p:txBody>
      </p:sp>
      <p:sp>
        <p:nvSpPr>
          <p:cNvPr id="39" name="Rezervirano mjesto teksta 38">
            <a:extLst>
              <a:ext uri="{FF2B5EF4-FFF2-40B4-BE49-F238E27FC236}">
                <a16:creationId xmlns:a16="http://schemas.microsoft.com/office/drawing/2014/main" id="{D1DE5F75-E4FD-38AC-A10E-4B28D3A17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40" name="Rezervirano mjesto teksta 38">
            <a:extLst>
              <a:ext uri="{FF2B5EF4-FFF2-40B4-BE49-F238E27FC236}">
                <a16:creationId xmlns:a16="http://schemas.microsoft.com/office/drawing/2014/main" id="{0EF47078-DB24-FBD7-C602-3F8C9238B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30996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5EE45-272A-1048-F2FE-B818A4D3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FDBF78-4A46-30B9-D3F5-64B5A65A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4124BC-BB5E-3717-D485-FCD5456FD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FC3706-2799-090A-6576-DF121E29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C92DED-B16F-FCC2-5FD8-89E35D8F8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19BA7EC-59D1-2A80-2E6D-9D694374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1271C1-EB6C-4D5C-DEB8-894D4C32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A38F5F-DB4B-5705-4612-94FCE0E0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854C1210-1027-73D4-EAA9-92CDFF38A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5090" y="1481964"/>
            <a:ext cx="5496910" cy="5478423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hr-HR" sz="3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hr-HR"/>
              <a:t>01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35D015BC-0EC7-B6F0-9A46-7E9C089726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711" y="2259067"/>
            <a:ext cx="2322731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1200" cap="all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Opis/ podnaslov poglavlja</a:t>
            </a:r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9348E800-7460-3AA0-567E-24092B86C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711" y="1072548"/>
            <a:ext cx="4309296" cy="64633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4000" b="1" dirty="0">
                <a:solidFill>
                  <a:srgbClr val="009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Naslov poglavlja</a:t>
            </a:r>
          </a:p>
        </p:txBody>
      </p:sp>
    </p:spTree>
    <p:extLst>
      <p:ext uri="{BB962C8B-B14F-4D97-AF65-F5344CB8AC3E}">
        <p14:creationId xmlns:p14="http://schemas.microsoft.com/office/powerpoint/2010/main" val="196653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4B2525C-A858-FC63-8796-D355241C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B34772-8155-22E0-3B80-8BA58144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3C4B39-DCD8-389A-E828-E660F97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84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E3445-7580-5681-2E96-877CFF24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403A94-72F0-7BA3-6A39-A8E092ED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93E614-594B-73BC-1B1C-DAAC1C2F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CDF034-4A2B-A978-7BA5-8B00D027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B97347-0823-138A-66D3-2FB64839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537946-9194-8E43-3588-6BC2EB1C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27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5CBE14-285A-D067-97CD-F21CC0D9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7D86B6-5BD5-32D0-5CBE-A13CB2330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A4CF65-2AEF-038C-EA88-CDD2EF33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434948-E40B-25FF-DB04-BF5ADE22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921997-13E6-D58A-9AA7-68909BC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D387E54-167C-B314-B068-F66717761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F06CA0-D669-A69E-159A-4111F296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B74A24-6A6C-5A57-E849-89F5E3E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673B4B-E0E8-D42A-F16F-AAD1B2A5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336662-C8A1-C10C-D62E-CB0B702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9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DAE5B-E32D-E4EA-3E2B-30FD1D37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A60638-9498-5B56-13D3-5F24CBCB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C72138-0C3E-3459-03CE-DF5BBB0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410F3E-40A1-4066-00E8-5AE99CC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157E0F-6442-1DF9-770B-2616512B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42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BB3D-36FB-8C71-7632-81442C3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42097-7DC0-7ECD-73A8-63BA2A8C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22D40-EA6B-DC03-ED5F-EEB4104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01359C-60FF-85D2-F8E4-6B3F5918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D7188-3972-BA5E-AABE-4DEF73F5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32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BF868-ECC9-2775-2204-56A68A99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E8506D-A5D3-E78F-58E2-D5DB3E1C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4FEE2C-ABF9-F551-E58C-B8B661B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A2BA62-BAA0-81DD-CFE7-25BEF24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2134DD-71DB-F1E3-C923-4C90083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68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257E7-4721-3AA8-31BC-CDE5BBFE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427709D-AB1A-B6BE-7601-E15D5E7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4AAA95-7DA0-24D8-BE90-EFEBBE91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8D039E-62E6-1AB5-5976-EE4F202D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0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650603"/>
            <a:ext cx="10624595" cy="370389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919A603-D28F-A91E-DD87-7551E9AC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624595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659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2BFB18C-22ED-9E60-A55D-69990BC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DD15D0-FB81-0AC3-15CB-0AC33A63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D07FE4-9973-D408-0D82-1CFD880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26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0F438-E950-E1F7-786B-880113B2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FD61DD-F3F5-A9EB-6FD6-E134BE77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C8B23E1-D34C-E7A1-968D-8DA635721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2CCD6D-E720-6147-EF4C-2EBC27D1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30B26A-91A5-DC39-3680-1622138B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24F5FB-526B-3BBB-49ED-0BB9987E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77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729DA-EF17-FC5D-65E3-794D019B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0A3C0D-3A02-8B65-0F5D-2F0A881D9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B07238-5812-D5A6-5387-18E95D85F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4EACA4-FD63-90DF-3359-3AE82F3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89AAAC-FF45-ACB5-9A62-A67C0E3A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F5EDF6-BFD1-EC39-FFC0-9B7FCA3D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4D821-328B-8C48-DFD8-0580B412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59A3F2-4BB3-4734-2EFD-995B34DF6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A7802C-491D-6540-BCE8-D1813C5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2DBDBA-1FF4-19E3-3A04-9C839635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380F88-C4DE-3571-F00B-10A064C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209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FC092F3-7908-49D4-CB2E-7BBCE25E4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9B6518-2392-CFCE-455A-489E04929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8D9C2-FE75-DEF0-D02B-A8E7DA88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A300D3-3B66-74C9-2A79-F5D78179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15D5C0-E662-9A5E-4E37-27ECD379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1166648"/>
            <a:ext cx="10624595" cy="518785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</p:spTree>
    <p:extLst>
      <p:ext uri="{BB962C8B-B14F-4D97-AF65-F5344CB8AC3E}">
        <p14:creationId xmlns:p14="http://schemas.microsoft.com/office/powerpoint/2010/main" val="4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639027"/>
            <a:ext cx="5254906" cy="3537935"/>
          </a:xfrm>
        </p:spPr>
        <p:txBody>
          <a:bodyPr/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endParaRPr lang="hr-HR"/>
          </a:p>
          <a:p>
            <a:pPr lvl="0"/>
            <a:endParaRPr lang="hr-HR"/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6885" y="2609711"/>
            <a:ext cx="5145910" cy="3567251"/>
          </a:xfrm>
        </p:spPr>
        <p:txBody>
          <a:bodyPr>
            <a:normAutofit/>
          </a:bodyPr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EAC3A72-01F9-0215-AB1D-F2F33B7E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759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poredb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ED2162-03C8-DE40-71BB-EE786C16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206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4C040B5-6847-321B-3087-9A7474411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55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Rezervirano mjesto teksta 2">
            <a:extLst>
              <a:ext uri="{FF2B5EF4-FFF2-40B4-BE49-F238E27FC236}">
                <a16:creationId xmlns:a16="http://schemas.microsoft.com/office/drawing/2014/main" id="{45604B2F-B356-E1CA-14A2-14A41A692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05679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D5901707-C618-3189-EBDB-F35B72D8EB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05679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Rezervirano mjesto teksta 2">
            <a:extLst>
              <a:ext uri="{FF2B5EF4-FFF2-40B4-BE49-F238E27FC236}">
                <a16:creationId xmlns:a16="http://schemas.microsoft.com/office/drawing/2014/main" id="{7A4948DA-E16E-21D5-5775-34A517F364B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293704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5" name="Rezervirano mjesto sadržaja 3">
            <a:extLst>
              <a:ext uri="{FF2B5EF4-FFF2-40B4-BE49-F238E27FC236}">
                <a16:creationId xmlns:a16="http://schemas.microsoft.com/office/drawing/2014/main" id="{16B50FD2-B272-7CC3-3E13-958DA9DC1A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3704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1FC5D484-A542-C352-4DF1-D755845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1122251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487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537066"/>
            <a:ext cx="3407979" cy="3660438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0"/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97A546-D314-CC78-65A1-325C27F64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512" y="2537066"/>
            <a:ext cx="3407979" cy="3694574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54816" y="2519998"/>
            <a:ext cx="3407979" cy="3694573"/>
          </a:xfrm>
        </p:spPr>
        <p:txBody>
          <a:bodyPr>
            <a:normAutofit/>
          </a:bodyPr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2E60CD60-9D23-F979-29FF-25CE2259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722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20C6C-AD99-2654-BE45-A69B6FD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192"/>
            <a:ext cx="3932237" cy="1336880"/>
          </a:xfrm>
        </p:spPr>
        <p:txBody>
          <a:bodyPr anchor="b"/>
          <a:lstStyle>
            <a:lvl1pPr>
              <a:defRPr lang="hr-HR" sz="2400" b="1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860C4BC-E86E-10FC-324C-3E505395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2309" y="1192192"/>
            <a:ext cx="6319777" cy="5220802"/>
          </a:xfrm>
        </p:spPr>
        <p:txBody>
          <a:bodyPr>
            <a:normAutofit/>
          </a:bodyPr>
          <a:lstStyle>
            <a:lvl1pPr marL="0" indent="0">
              <a:buNone/>
              <a:defRPr lang="hr-HR" sz="2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5A1782C-C4EB-B5A2-2E1B-5B7FE6DF4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1406"/>
            <a:ext cx="3932237" cy="381158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hr-HR" sz="2000" b="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51356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EAA34-6786-EE9B-32A3-197CB449D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41" y="3717574"/>
            <a:ext cx="10515600" cy="646331"/>
          </a:xfrm>
          <a:noFill/>
        </p:spPr>
        <p:txBody>
          <a:bodyPr wrap="square">
            <a:spAutoFit/>
          </a:bodyPr>
          <a:lstStyle>
            <a:lvl1pPr>
              <a:defRPr lang="hr-HR" sz="4000" b="1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Kliknite da biste dodali tekst</a:t>
            </a:r>
          </a:p>
        </p:txBody>
      </p:sp>
      <p:sp>
        <p:nvSpPr>
          <p:cNvPr id="7" name="Rezervirano mjesto teksta 36">
            <a:extLst>
              <a:ext uri="{FF2B5EF4-FFF2-40B4-BE49-F238E27FC236}">
                <a16:creationId xmlns:a16="http://schemas.microsoft.com/office/drawing/2014/main" id="{F97F2886-B367-533B-4F72-BA6039FB5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PODNASLOV</a:t>
            </a:r>
          </a:p>
          <a:p>
            <a:pPr lvl="1"/>
            <a:endParaRPr lang="hr-HR"/>
          </a:p>
        </p:txBody>
      </p:sp>
      <p:sp>
        <p:nvSpPr>
          <p:cNvPr id="8" name="Rezervirano mjesto teksta 38">
            <a:extLst>
              <a:ext uri="{FF2B5EF4-FFF2-40B4-BE49-F238E27FC236}">
                <a16:creationId xmlns:a16="http://schemas.microsoft.com/office/drawing/2014/main" id="{5687EC65-3F2B-A77F-FFC7-BD17DC457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9" name="Rezervirano mjesto teksta 38">
            <a:extLst>
              <a:ext uri="{FF2B5EF4-FFF2-40B4-BE49-F238E27FC236}">
                <a16:creationId xmlns:a16="http://schemas.microsoft.com/office/drawing/2014/main" id="{58DC73B5-3C4D-0098-B4A0-B6F2C805E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41179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6C4EF-B67E-409B-3BF4-1FE908C2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CD8F24-DBA3-81E9-74B3-5C45F2FED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094C97-4F6C-EB25-E920-78BB1B97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5E9D3F-2EF7-7F80-4B38-39324349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3F248E-5D1E-0C99-570D-6D29FE3B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AF0C4B-3FBA-ABBF-A7B7-C38374B8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99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959EC3-82C5-2786-BD7A-4208C415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33B83F-9E6B-B8E5-9896-E7552D7E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5CB588-6D00-DD8D-6F07-D44108A17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C77BEB-8E09-884F-47FA-F35A0ED9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829AC-C809-0A66-3660-E722CA931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2" r:id="rId5"/>
    <p:sldLayoutId id="2147483664" r:id="rId6"/>
    <p:sldLayoutId id="214748365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6E059C2-4578-B9D3-700F-3DE08A4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77F6B1-AC16-52BA-43D0-9B7DF20A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97116F-9CDF-7B06-DB92-148ADB87A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AE540A-69AB-2F72-8E06-1CF9597B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FF60C9-BE9D-A9D3-7614-DB33E4A5B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2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B6DAB1D-2C89-F8AB-6168-213C8ABD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0" y="3148314"/>
            <a:ext cx="10881774" cy="147448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Doctoral thesis title proposal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4891E6EB-DBFF-3011-4C9A-35DE973B8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1" y="5636630"/>
            <a:ext cx="4246180" cy="463108"/>
          </a:xfrm>
        </p:spPr>
        <p:txBody>
          <a:bodyPr>
            <a:noAutofit/>
          </a:bodyPr>
          <a:lstStyle/>
          <a:p>
            <a:r>
              <a:rPr lang="hr-HR" sz="1400" dirty="0"/>
              <a:t>Doctoral candidate:</a:t>
            </a:r>
          </a:p>
          <a:p>
            <a:r>
              <a:rPr lang="hr-HR" sz="1400" dirty="0"/>
              <a:t>Name and Surname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FC471C16-9F22-DA74-F957-D83246D05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5154" y="5636389"/>
            <a:ext cx="3001287" cy="463108"/>
          </a:xfrm>
        </p:spPr>
        <p:txBody>
          <a:bodyPr/>
          <a:lstStyle/>
          <a:p>
            <a:r>
              <a:rPr lang="hr-HR" dirty="0"/>
              <a:t>Proposed mentor/s:</a:t>
            </a:r>
          </a:p>
          <a:p>
            <a:r>
              <a:rPr lang="hr-HR" dirty="0"/>
              <a:t>Title. Name and Surname</a:t>
            </a:r>
          </a:p>
        </p:txBody>
      </p:sp>
      <p:sp>
        <p:nvSpPr>
          <p:cNvPr id="2" name="Naslov 5">
            <a:extLst>
              <a:ext uri="{FF2B5EF4-FFF2-40B4-BE49-F238E27FC236}">
                <a16:creationId xmlns:a16="http://schemas.microsoft.com/office/drawing/2014/main" id="{10B99F12-84EA-545A-3663-3EF76A3D95C0}"/>
              </a:ext>
            </a:extLst>
          </p:cNvPr>
          <p:cNvSpPr txBox="1">
            <a:spLocks/>
          </p:cNvSpPr>
          <p:nvPr/>
        </p:nvSpPr>
        <p:spPr>
          <a:xfrm>
            <a:off x="216310" y="1722636"/>
            <a:ext cx="10881774" cy="1474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r-HR" sz="4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/>
              <a:t>Doctoral Study „Agricultural Sciences”</a:t>
            </a:r>
            <a:br>
              <a:rPr lang="en-US" sz="2000" dirty="0"/>
            </a:br>
            <a:r>
              <a:rPr lang="en-US" sz="2000" dirty="0"/>
              <a:t>Public defense</a:t>
            </a:r>
            <a:r>
              <a:rPr lang="hr-HR" sz="2000" dirty="0"/>
              <a:t> </a:t>
            </a:r>
            <a:r>
              <a:rPr lang="en-US" sz="2000" dirty="0"/>
              <a:t>of the doctoral thesis </a:t>
            </a:r>
            <a:r>
              <a:rPr lang="hr-HR" sz="2000" dirty="0"/>
              <a:t>proposal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xx.xx.20xx.-enter the date </a:t>
            </a:r>
          </a:p>
        </p:txBody>
      </p:sp>
      <p:sp>
        <p:nvSpPr>
          <p:cNvPr id="3" name="Rezervirano mjesto teksta 8">
            <a:extLst>
              <a:ext uri="{FF2B5EF4-FFF2-40B4-BE49-F238E27FC236}">
                <a16:creationId xmlns:a16="http://schemas.microsoft.com/office/drawing/2014/main" id="{69083FF6-CBA5-DC4E-C50F-423D649F6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42388" y="5635625"/>
            <a:ext cx="2505075" cy="463550"/>
          </a:xfrm>
        </p:spPr>
        <p:txBody>
          <a:bodyPr/>
          <a:lstStyle/>
          <a:p>
            <a:r>
              <a:rPr lang="hr-HR" dirty="0"/>
              <a:t>Zagreb, month 2025</a:t>
            </a:r>
          </a:p>
        </p:txBody>
      </p:sp>
    </p:spTree>
    <p:extLst>
      <p:ext uri="{BB962C8B-B14F-4D97-AF65-F5344CB8AC3E}">
        <p14:creationId xmlns:p14="http://schemas.microsoft.com/office/powerpoint/2010/main" val="1664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B5AF5-BFE3-6DB9-8887-9243444BA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10" y="2572466"/>
            <a:ext cx="5244790" cy="37036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574DB5-27DB-130A-A13E-D4A2F159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proposal</a:t>
            </a:r>
            <a:br>
              <a:rPr lang="en-US" dirty="0"/>
            </a:br>
            <a:r>
              <a:rPr lang="en-US" dirty="0"/>
              <a:t>Useful tips for creating a good visual presentation: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68D08-F7D5-1B5A-7C5E-F138C3B07CEF}"/>
              </a:ext>
            </a:extLst>
          </p:cNvPr>
          <p:cNvSpPr txBox="1"/>
          <p:nvPr/>
        </p:nvSpPr>
        <p:spPr>
          <a:xfrm>
            <a:off x="6371303" y="271439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mages – sufficient resolution</a:t>
            </a: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in ppt diagonally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5280E-C657-0A00-DD41-12A3FECA5ED5}"/>
              </a:ext>
            </a:extLst>
          </p:cNvPr>
          <p:cNvSpPr txBox="1"/>
          <p:nvPr/>
        </p:nvSpPr>
        <p:spPr>
          <a:xfrm>
            <a:off x="6371303" y="4093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… specify the source!!!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546D25-2ACD-B4BF-53B9-19F2A902C639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660830-E00F-325D-B19A-FAEAD088840A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04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9351E-220A-F780-9639-F810C5FF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your entire defense (ppt + oral) with a time check, at least once!</a:t>
            </a:r>
          </a:p>
          <a:p>
            <a:r>
              <a:rPr lang="en-US" dirty="0"/>
              <a:t>check if everything is working properly – computer, projector, …</a:t>
            </a:r>
          </a:p>
          <a:p>
            <a:r>
              <a:rPr lang="en-US" dirty="0"/>
              <a:t>present the defense while standing</a:t>
            </a:r>
          </a:p>
          <a:p>
            <a:r>
              <a:rPr lang="en-US" dirty="0"/>
              <a:t>speak clearly and loudly enough</a:t>
            </a:r>
          </a:p>
          <a:p>
            <a:r>
              <a:rPr lang="en-US" dirty="0"/>
              <a:t>look at the audience - the committee</a:t>
            </a:r>
          </a:p>
          <a:p>
            <a:r>
              <a:rPr lang="en-US" dirty="0"/>
              <a:t>pay attention to body language, gestures, intonation</a:t>
            </a:r>
          </a:p>
          <a:p>
            <a:r>
              <a:rPr lang="en-US" dirty="0"/>
              <a:t>do not read from the slides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B262F1-3D4A-2564-5293-65E9D99D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proposal</a:t>
            </a:r>
            <a:br>
              <a:rPr lang="en-US" dirty="0"/>
            </a:br>
            <a:r>
              <a:rPr lang="en-US" dirty="0"/>
              <a:t>Useful tips for oral presentation:</a:t>
            </a: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641A8C3-B412-80FE-AF7F-AF4E9D4707C3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1FFD12-0364-14AE-6FC5-1F83468B3353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02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653301-E88C-4F06-2F03-9BFBAA833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Entering the defense date: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Date and time</a:t>
            </a:r>
          </a:p>
          <a:p>
            <a:r>
              <a:rPr lang="en-US" dirty="0"/>
              <a:t>Enter the date – xx.xx.20xx.</a:t>
            </a:r>
          </a:p>
          <a:p>
            <a:r>
              <a:rPr lang="en-US" dirty="0"/>
              <a:t>Apply to all</a:t>
            </a: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6D338-43A4-98E9-4C28-5C8353EC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proposal</a:t>
            </a:r>
            <a:br>
              <a:rPr lang="en-US" dirty="0"/>
            </a:br>
            <a:r>
              <a:rPr lang="en-US" dirty="0"/>
              <a:t>Date of defense:</a:t>
            </a: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AC5F177-A757-8A1C-C432-2BFD2754A734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2F602-884F-59EC-B0B9-BDCB3CD4CC64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21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F941726-A0E8-5518-809E-2D4753A2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Introduction / Overview / Presentation plan</a:t>
            </a:r>
          </a:p>
        </p:txBody>
      </p:sp>
      <p:sp>
        <p:nvSpPr>
          <p:cNvPr id="4" name="Subtitle 32">
            <a:extLst>
              <a:ext uri="{FF2B5EF4-FFF2-40B4-BE49-F238E27FC236}">
                <a16:creationId xmlns:a16="http://schemas.microsoft.com/office/drawing/2014/main" id="{DD92DA5A-6203-F863-5B83-156E932C79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3431" y="2533137"/>
            <a:ext cx="10625137" cy="323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public defense of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thesis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doctoral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presents the basic idea of ​​the research in 15 to 20 minutes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visual presentation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introduces the problem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 literature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clarifies 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 and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methods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research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highlights 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scientific contribution of the doctoral thesis</a:t>
            </a:r>
            <a:endParaRPr lang="hr-H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/ Help: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will say  	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1 do 2 slides … INTRODUCTION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say   	 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	10 do 15 slides … PLOT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Repeat!		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1 do 2 slides …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2371C-1B2B-BFAA-4ED7-2E02C76EEF7A}"/>
              </a:ext>
            </a:extLst>
          </p:cNvPr>
          <p:cNvSpPr txBox="1"/>
          <p:nvPr/>
        </p:nvSpPr>
        <p:spPr>
          <a:xfrm>
            <a:off x="783431" y="5685846"/>
            <a:ext cx="9790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template – delete the titles, text, and illustrations, and insert your own.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5A4BD03-BC98-D41F-6B32-EB5FE5DFA3C2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8C4D95-3B6F-D2B4-59C7-109B9CF0A67E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3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DC77-37EB-4873-1133-9F197FB00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/>
              <a:t>List the following</a:t>
            </a:r>
            <a:r>
              <a:rPr lang="en-US" dirty="0"/>
              <a:t>:</a:t>
            </a:r>
            <a:endParaRPr lang="hr-HR" dirty="0"/>
          </a:p>
          <a:p>
            <a:r>
              <a:rPr lang="en-US" dirty="0"/>
              <a:t>Questions that arise …</a:t>
            </a:r>
            <a:endParaRPr lang="hr-HR" dirty="0"/>
          </a:p>
          <a:p>
            <a:r>
              <a:rPr lang="en-US" dirty="0"/>
              <a:t>Explain the importance of the research topic …</a:t>
            </a:r>
            <a:endParaRPr lang="hr-HR" dirty="0"/>
          </a:p>
          <a:p>
            <a:r>
              <a:rPr lang="en-US" dirty="0"/>
              <a:t>What is known about the problem so far …</a:t>
            </a:r>
            <a:endParaRPr lang="hr-HR" dirty="0"/>
          </a:p>
          <a:p>
            <a:r>
              <a:rPr lang="en-US" dirty="0"/>
              <a:t>What is the </a:t>
            </a:r>
            <a:r>
              <a:rPr lang="en-US" dirty="0" err="1"/>
              <a:t>motiv</a:t>
            </a:r>
            <a:r>
              <a:rPr lang="hr-HR" dirty="0"/>
              <a:t>ation</a:t>
            </a:r>
            <a:r>
              <a:rPr lang="en-US" dirty="0"/>
              <a:t> for the research …</a:t>
            </a:r>
            <a:endParaRPr lang="hr-HR" dirty="0"/>
          </a:p>
          <a:p>
            <a:r>
              <a:rPr lang="en-US" dirty="0"/>
              <a:t>Hypotheses:</a:t>
            </a:r>
            <a:endParaRPr lang="hr-HR" dirty="0"/>
          </a:p>
          <a:p>
            <a:r>
              <a:rPr lang="en-US" dirty="0"/>
              <a:t>Objectives:</a:t>
            </a:r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019AA-D102-233A-15AE-7ECCEF12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 – describe:</a:t>
            </a:r>
            <a:br>
              <a:rPr lang="hr-HR" dirty="0"/>
            </a:br>
            <a:r>
              <a:rPr lang="hr-HR" dirty="0"/>
              <a:t>Hypotheses … Objectives …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94F72FE-1C50-234A-B672-F8B25F78A1DC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423F979-A13A-A250-06CD-04ACBD9E808A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6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3CBF0D7-8EDE-5098-5399-5A98B48F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planned </a:t>
            </a:r>
            <a:endParaRPr lang="hr-HR" dirty="0"/>
          </a:p>
          <a:p>
            <a:r>
              <a:rPr lang="hr-HR" b="1" dirty="0"/>
              <a:t>research material</a:t>
            </a:r>
            <a:r>
              <a:rPr lang="en-US" dirty="0"/>
              <a:t>, as well as the method of data collection, experimental design, the basic experimental unit, control, dependent and independent variables, sample size, number of repetitions, and experimental error</a:t>
            </a:r>
            <a:endParaRPr lang="hr-HR" dirty="0"/>
          </a:p>
          <a:p>
            <a:r>
              <a:rPr lang="en-US" dirty="0"/>
              <a:t> </a:t>
            </a:r>
            <a:r>
              <a:rPr lang="en-US" b="1" dirty="0"/>
              <a:t>the analysis methods </a:t>
            </a:r>
            <a:r>
              <a:rPr lang="en-US" dirty="0"/>
              <a:t>(field, laboratory – instruments, in the field, …, statistical methods) – which methods and for what purpose</a:t>
            </a:r>
            <a:endParaRPr lang="hr-HR" dirty="0"/>
          </a:p>
          <a:p>
            <a:r>
              <a:rPr lang="en-US" dirty="0"/>
              <a:t> and which will be used to achieve the set objectives or verify the</a:t>
            </a:r>
            <a:r>
              <a:rPr lang="hr-HR" dirty="0"/>
              <a:t> set</a:t>
            </a:r>
            <a:r>
              <a:rPr lang="en-US" dirty="0"/>
              <a:t> hypotheses.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7657949-2EEE-13E6-DFD5-45C82075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 of research:</a:t>
            </a:r>
            <a:br>
              <a:rPr lang="en-US" dirty="0"/>
            </a:br>
            <a:r>
              <a:rPr lang="en-US" dirty="0"/>
              <a:t>Population, data, variables, analyses...</a:t>
            </a:r>
            <a:endParaRPr lang="hr-HR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3F8F1336-9F1B-F34F-61D6-0E24DCD0943C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6228B0-4CB9-959B-8866-8360C4B85D1D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3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6246-F594-F592-3291-D37750469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what will make this dissertation a </a:t>
            </a:r>
            <a:r>
              <a:rPr lang="en-US" b="1" dirty="0"/>
              <a:t>scientific work </a:t>
            </a:r>
            <a:r>
              <a:rPr lang="en-US" dirty="0"/>
              <a:t>– what is new, innovative, interdisciplinary, multidisciplinary, </a:t>
            </a:r>
            <a:r>
              <a:rPr lang="hr-HR" dirty="0"/>
              <a:t>relevant</a:t>
            </a:r>
            <a:r>
              <a:rPr lang="en-US" dirty="0"/>
              <a:t>, ... - </a:t>
            </a:r>
            <a:r>
              <a:rPr lang="en-US" b="1" dirty="0"/>
              <a:t>original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3491C-9CC6-1AC0-D9E4-CD8E72E6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scientific contribution of the proposed research:</a:t>
            </a:r>
            <a:br>
              <a:rPr lang="hr-HR" dirty="0"/>
            </a:br>
            <a:r>
              <a:rPr lang="en-US" dirty="0"/>
              <a:t>The dissertation as a scientific work</a:t>
            </a:r>
            <a:endParaRPr lang="hr-HR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970812EB-B22C-924B-2880-6C70CC4ED716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9898C84-F489-D43E-55F8-34300F7C601F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71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EC8D-1D06-93BE-2485-09238ECE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the content of the doctoral thesis topic in 15</a:t>
            </a:r>
            <a:r>
              <a:rPr lang="hr-HR" dirty="0"/>
              <a:t> to </a:t>
            </a:r>
            <a:r>
              <a:rPr lang="en-US" dirty="0"/>
              <a:t>20 minutes</a:t>
            </a:r>
            <a:endParaRPr lang="hr-HR" dirty="0"/>
          </a:p>
          <a:p>
            <a:r>
              <a:rPr lang="en-US" dirty="0"/>
              <a:t>do not exceed the time, but do not shorten it excessively</a:t>
            </a:r>
            <a:endParaRPr lang="hr-HR" dirty="0"/>
          </a:p>
          <a:p>
            <a:r>
              <a:rPr lang="en-US" dirty="0"/>
              <a:t>focus and emphasize the essentials</a:t>
            </a:r>
            <a:endParaRPr lang="hr-HR" dirty="0"/>
          </a:p>
          <a:p>
            <a:r>
              <a:rPr lang="en-US" dirty="0"/>
              <a:t>follow the content and present the work coherently and organized</a:t>
            </a:r>
            <a:endParaRPr lang="hr-HR" dirty="0"/>
          </a:p>
          <a:p>
            <a:r>
              <a:rPr lang="en-US" dirty="0"/>
              <a:t>plan and practice in advance</a:t>
            </a:r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67FC9-EC4E-DF22-E312-53494D2A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</a:t>
            </a:r>
            <a:r>
              <a:rPr lang="hr-HR" dirty="0"/>
              <a:t>proposal</a:t>
            </a:r>
            <a:br>
              <a:rPr lang="hr-HR" dirty="0"/>
            </a:br>
            <a:r>
              <a:rPr lang="en-US" dirty="0"/>
              <a:t>Preparation of the presentation:</a:t>
            </a:r>
            <a:endParaRPr lang="hr-HR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33147C1-ED4D-B6F0-B410-096F1F9ACCD6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62EC7DA-FC0A-C584-6BFA-5AB1E19D874C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5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5125-511F-882C-2E57-F0F2C9A2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maximum of </a:t>
            </a:r>
            <a:r>
              <a:rPr lang="hr-HR" dirty="0"/>
              <a:t>15</a:t>
            </a:r>
            <a:r>
              <a:rPr lang="en-US" dirty="0"/>
              <a:t> to </a:t>
            </a:r>
            <a:r>
              <a:rPr lang="hr-HR" dirty="0"/>
              <a:t>2</a:t>
            </a:r>
            <a:r>
              <a:rPr lang="en-US" dirty="0"/>
              <a:t>0 slides</a:t>
            </a:r>
          </a:p>
          <a:p>
            <a:r>
              <a:rPr lang="en-US" dirty="0"/>
              <a:t>each slide must have a title</a:t>
            </a:r>
          </a:p>
          <a:p>
            <a:r>
              <a:rPr lang="en-US" dirty="0"/>
              <a:t>carefully design titles</a:t>
            </a:r>
          </a:p>
          <a:p>
            <a:r>
              <a:rPr lang="en-US" dirty="0"/>
              <a:t>do not number titles, subtitles, tables and graphs</a:t>
            </a:r>
          </a:p>
          <a:p>
            <a:r>
              <a:rPr lang="en-US" dirty="0"/>
              <a:t>use short phrases, nouns, verbs – short bullet points, not full sentences</a:t>
            </a:r>
          </a:p>
          <a:p>
            <a:r>
              <a:rPr lang="en-US" dirty="0"/>
              <a:t>adhere to the “golden 6” rule – 6 points per slide and 6 words per point</a:t>
            </a:r>
          </a:p>
          <a:p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67BCC-D41F-F383-2468-48E3DEE1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</a:t>
            </a:r>
            <a:r>
              <a:rPr lang="hr-HR" dirty="0"/>
              <a:t>proposal</a:t>
            </a:r>
            <a:br>
              <a:rPr lang="hr-HR" dirty="0"/>
            </a:br>
            <a:r>
              <a:rPr lang="en-US" dirty="0"/>
              <a:t> Preparation of slides:</a:t>
            </a:r>
            <a:endParaRPr lang="hr-H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4B55D-CDB0-FAF0-A551-B099EAFE0C00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12F1506-5F04-C10C-F3F0-B2A791E8B5C4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26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8A2CF-10DE-B52D-D5B5-0B6A47E8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titles of all illustrations - tables, pictures..., should be positioned above</a:t>
            </a:r>
          </a:p>
          <a:p>
            <a:r>
              <a:rPr lang="en-US" sz="1800" dirty="0"/>
              <a:t>do not include labels or numbering in the titles.</a:t>
            </a:r>
          </a:p>
          <a:p>
            <a:r>
              <a:rPr lang="en-US" sz="1800" dirty="0"/>
              <a:t>- do not write: Table 4.2.1., Table 4.3.2., Figure 2.1., </a:t>
            </a:r>
          </a:p>
          <a:p>
            <a:r>
              <a:rPr lang="en-US" sz="1800" dirty="0"/>
              <a:t>use symbols to refer to footnotes/legends.</a:t>
            </a:r>
          </a:p>
          <a:p>
            <a:r>
              <a:rPr lang="en-US" sz="1800" dirty="0"/>
              <a:t>pay attention to the size of the letters/numbers... readability of the table!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334A2-AF3B-1E8C-270B-1B54C035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proposal</a:t>
            </a:r>
            <a:br>
              <a:rPr lang="hr-HR" dirty="0"/>
            </a:br>
            <a:r>
              <a:rPr lang="en-US" dirty="0"/>
              <a:t>Preparation of slides – tables and graphs: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A7F6C-8D8D-564D-9537-F8ACEADC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14" y="3030327"/>
            <a:ext cx="3678734" cy="1770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AB27E-EDD3-1A63-0DDC-259698C2CB24}"/>
              </a:ext>
            </a:extLst>
          </p:cNvPr>
          <p:cNvSpPr txBox="1"/>
          <p:nvPr/>
        </p:nvSpPr>
        <p:spPr>
          <a:xfrm>
            <a:off x="8305800" y="48843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… specify the source!!!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AF252-993C-E191-EBDC-2606BDDA3D4D}"/>
              </a:ext>
            </a:extLst>
          </p:cNvPr>
          <p:cNvSpPr/>
          <p:nvPr/>
        </p:nvSpPr>
        <p:spPr>
          <a:xfrm>
            <a:off x="11462795" y="4795198"/>
            <a:ext cx="49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hr-HR" sz="40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3B935-4CBB-28AB-28CC-E35B29CB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88" y="4627172"/>
            <a:ext cx="3682303" cy="14936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7D5036-9BF6-8C38-AC23-2B34B877EDD7}"/>
              </a:ext>
            </a:extLst>
          </p:cNvPr>
          <p:cNvCxnSpPr>
            <a:cxnSpLocks/>
          </p:cNvCxnSpPr>
          <p:nvPr/>
        </p:nvCxnSpPr>
        <p:spPr>
          <a:xfrm flipV="1">
            <a:off x="1106325" y="4622869"/>
            <a:ext cx="3677266" cy="1497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AD006-998D-D21A-2E02-0E2AB8174128}"/>
              </a:ext>
            </a:extLst>
          </p:cNvPr>
          <p:cNvSpPr/>
          <p:nvPr/>
        </p:nvSpPr>
        <p:spPr>
          <a:xfrm>
            <a:off x="4883816" y="5444496"/>
            <a:ext cx="500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X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269811A9-DA38-E0DD-9DFB-7D5077A69138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C43A6EC-2F8D-2E86-DA08-05E3471907FE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63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C6E454-4CE0-6916-AA0D-AC6AFED6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write text ONLY IN CAPITAL LETTERS - it is difficult to read, choose a clear font - Arial, Calibri, ...</a:t>
            </a:r>
          </a:p>
          <a:p>
            <a:r>
              <a:rPr lang="en-US" dirty="0"/>
              <a:t>font size from 16 to 40 points - depending on the importance of the information:</a:t>
            </a:r>
          </a:p>
          <a:p>
            <a:r>
              <a:rPr lang="en-US" dirty="0"/>
              <a:t>Title, Subtitle, </a:t>
            </a:r>
            <a:r>
              <a:rPr lang="en-US" dirty="0" err="1"/>
              <a:t>text_a</a:t>
            </a:r>
            <a:r>
              <a:rPr lang="en-US" dirty="0"/>
              <a:t>, </a:t>
            </a:r>
            <a:r>
              <a:rPr lang="en-US" dirty="0" err="1"/>
              <a:t>text_b</a:t>
            </a:r>
            <a:r>
              <a:rPr lang="en-US" dirty="0"/>
              <a:t>.</a:t>
            </a:r>
          </a:p>
          <a:p>
            <a:r>
              <a:rPr lang="en-US" dirty="0"/>
              <a:t>consistency in style, appearance, text color</a:t>
            </a:r>
          </a:p>
          <a:p>
            <a:r>
              <a:rPr lang="en-US" dirty="0"/>
              <a:t>titles, points and subpoints ... use bullet points.</a:t>
            </a:r>
          </a:p>
          <a:p>
            <a:r>
              <a:rPr lang="en-US" dirty="0"/>
              <a:t>text - in clear contrast with the background</a:t>
            </a:r>
          </a:p>
          <a:p>
            <a:r>
              <a:rPr lang="en-US" dirty="0"/>
              <a:t>limit the use of punctuation marks</a:t>
            </a:r>
          </a:p>
          <a:p>
            <a:r>
              <a:rPr lang="en-US" dirty="0"/>
              <a:t>check what is written - spelling, proofreading ...</a:t>
            </a: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9E711-900B-B798-E05D-DAB32D7F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defense of the doctoral thesis proposal</a:t>
            </a:r>
            <a:br>
              <a:rPr lang="hr-HR" dirty="0"/>
            </a:br>
            <a:r>
              <a:rPr lang="en-US" dirty="0"/>
              <a:t>Useful tips for creating a good visual presentation:</a:t>
            </a: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68898936-11E3-1B13-1BBE-2232C1F25E23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of the doctoral thesis proposal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3E1923-222E-4AA5-A046-EBE515FCEDF5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340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970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 (Body)</vt:lpstr>
      <vt:lpstr>Wingdings</vt:lpstr>
      <vt:lpstr>Tema sustava Office</vt:lpstr>
      <vt:lpstr>Prilagođeni dizajn</vt:lpstr>
      <vt:lpstr>Doctoral thesis title proposal</vt:lpstr>
      <vt:lpstr>Introduction / Overview / Presentation plan</vt:lpstr>
      <vt:lpstr>Problem – describe: Hypotheses … Objectives …</vt:lpstr>
      <vt:lpstr>Materials and methods of research: Population, data, variables, analyses...</vt:lpstr>
      <vt:lpstr>Expected scientific contribution of the proposed research: The dissertation as a scientific work</vt:lpstr>
      <vt:lpstr>Public defense of the doctoral thesis proposal Preparation of the presentation:</vt:lpstr>
      <vt:lpstr>Public defense of the doctoral thesis proposal  Preparation of slides:</vt:lpstr>
      <vt:lpstr>Public defense of the doctoral thesis proposal Preparation of slides – tables and graphs:</vt:lpstr>
      <vt:lpstr>Public defense of the doctoral thesis proposal Useful tips for creating a good visual presentation:</vt:lpstr>
      <vt:lpstr>Public defense of the doctoral thesis proposal Useful tips for creating a good visual presentation:</vt:lpstr>
      <vt:lpstr>Public defense of the doctoral thesis proposal Useful tips for oral presentation:</vt:lpstr>
      <vt:lpstr>Public defense of the doctoral thesis proposal Date of defense: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Darko Preiner</dc:creator>
  <cp:lastModifiedBy>NN</cp:lastModifiedBy>
  <cp:revision>15</cp:revision>
  <dcterms:created xsi:type="dcterms:W3CDTF">2025-03-24T14:32:39Z</dcterms:created>
  <dcterms:modified xsi:type="dcterms:W3CDTF">2025-03-31T10:42:44Z</dcterms:modified>
</cp:coreProperties>
</file>