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7"/>
  </p:handoutMasterIdLst>
  <p:sldIdLst>
    <p:sldId id="256" r:id="rId3"/>
    <p:sldId id="257" r:id="rId4"/>
    <p:sldId id="267" r:id="rId5"/>
    <p:sldId id="268" r:id="rId6"/>
    <p:sldId id="258" r:id="rId7"/>
    <p:sldId id="259" r:id="rId8"/>
    <p:sldId id="260" r:id="rId9"/>
    <p:sldId id="261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B9CBBD-A9F3-4179-A1FD-E69506331B01}" v="260" dt="2025-03-24T22:08:58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215AB4C0-9F25-0C55-27B7-A11D3B0C96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10D0846-BAB8-825D-249E-C27B499C7D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D5BC1-4653-4D1C-8957-D041D7B8059F}" type="datetimeFigureOut">
              <a:rPr lang="hr-HR" smtClean="0"/>
              <a:t>25.3.2025.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CA8B981-0539-7E1F-657C-88F7ED6781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4490F46-3C0A-88A5-913E-6E7E3A2B18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94DBF-9471-401F-8BC2-3637A5A226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1015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467B9E-7BB9-4A00-4D8D-F017C52BF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441" y="2235200"/>
            <a:ext cx="9144000" cy="2387600"/>
          </a:xfrm>
        </p:spPr>
        <p:txBody>
          <a:bodyPr anchor="b"/>
          <a:lstStyle>
            <a:lvl1pPr algn="l">
              <a:defRPr lang="hr-HR" sz="4000" b="1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7" name="Rezervirano mjesto teksta 36">
            <a:extLst>
              <a:ext uri="{FF2B5EF4-FFF2-40B4-BE49-F238E27FC236}">
                <a16:creationId xmlns:a16="http://schemas.microsoft.com/office/drawing/2014/main" id="{E3C34AD6-6F6A-1B32-4B18-762C3D679A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6441" y="5636630"/>
            <a:ext cx="4518384" cy="463108"/>
          </a:xfrm>
        </p:spPr>
        <p:txBody>
          <a:bodyPr>
            <a:noAutofit/>
          </a:bodyPr>
          <a:lstStyle>
            <a:lvl1pPr marL="0" indent="0">
              <a:buNone/>
              <a:defRPr lang="hr-HR" sz="12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 typeface="Arial" panose="020B0604020202020204" pitchFamily="34" charset="0"/>
              <a:buNone/>
              <a:defRPr lang="hr-HR" sz="12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hr-HR"/>
              <a:t>KLIKNITE DA BISTE DODALI PODNASLOV</a:t>
            </a:r>
          </a:p>
          <a:p>
            <a:pPr lvl="1"/>
            <a:endParaRPr lang="hr-HR"/>
          </a:p>
        </p:txBody>
      </p:sp>
      <p:sp>
        <p:nvSpPr>
          <p:cNvPr id="39" name="Rezervirano mjesto teksta 38">
            <a:extLst>
              <a:ext uri="{FF2B5EF4-FFF2-40B4-BE49-F238E27FC236}">
                <a16:creationId xmlns:a16="http://schemas.microsoft.com/office/drawing/2014/main" id="{D1DE5F75-E4FD-38AC-A10E-4B28D3A176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2125" y="5636389"/>
            <a:ext cx="2314716" cy="463108"/>
          </a:xfrm>
        </p:spPr>
        <p:txBody>
          <a:bodyPr>
            <a:noAutofit/>
          </a:bodyPr>
          <a:lstStyle>
            <a:lvl1pPr marL="0" indent="0">
              <a:buNone/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1pPr>
            <a:lvl2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2pPr>
            <a:lvl3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3pPr>
            <a:lvl4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4pPr>
            <a:lvl5pPr>
              <a:defRPr lang="hr-HR" sz="1400" kern="1200" dirty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hr-HR"/>
              <a:t>Autor</a:t>
            </a:r>
          </a:p>
        </p:txBody>
      </p:sp>
      <p:sp>
        <p:nvSpPr>
          <p:cNvPr id="40" name="Rezervirano mjesto teksta 38">
            <a:extLst>
              <a:ext uri="{FF2B5EF4-FFF2-40B4-BE49-F238E27FC236}">
                <a16:creationId xmlns:a16="http://schemas.microsoft.com/office/drawing/2014/main" id="{0EF47078-DB24-FBD7-C602-3F8C9238BE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43082" y="5636389"/>
            <a:ext cx="2504279" cy="463108"/>
          </a:xfrm>
        </p:spPr>
        <p:txBody>
          <a:bodyPr>
            <a:noAutofit/>
          </a:bodyPr>
          <a:lstStyle>
            <a:lvl1pPr marL="0" indent="0">
              <a:buNone/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1pPr>
            <a:lvl2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2pPr>
            <a:lvl3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3pPr>
            <a:lvl4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4pPr>
            <a:lvl5pPr>
              <a:defRPr lang="hr-HR" sz="1400" kern="1200" dirty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hr-HR"/>
              <a:t>Zagreb, mjesec 2025</a:t>
            </a:r>
          </a:p>
        </p:txBody>
      </p:sp>
    </p:spTree>
    <p:extLst>
      <p:ext uri="{BB962C8B-B14F-4D97-AF65-F5344CB8AC3E}">
        <p14:creationId xmlns:p14="http://schemas.microsoft.com/office/powerpoint/2010/main" val="309963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D5EE45-272A-1048-F2FE-B818A4D3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4FDBF78-4A46-30B9-D3F5-64B5A65AD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94124BC-BB5E-3717-D485-FCD5456FD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3FC3706-2799-090A-6576-DF121E292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8C92DED-B16F-FCC2-5FD8-89E35D8F8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19BA7EC-59D1-2A80-2E6D-9D694374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2498-80CE-401E-A882-96A924730E8A}" type="datetimeFigureOut">
              <a:rPr lang="hr-HR" smtClean="0"/>
              <a:t>25.3.2025.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D1271C1-EB6C-4D5C-DEB8-894D4C32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2A38F5F-DB4B-5705-4612-94FCE0E0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11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teksta 9">
            <a:extLst>
              <a:ext uri="{FF2B5EF4-FFF2-40B4-BE49-F238E27FC236}">
                <a16:creationId xmlns:a16="http://schemas.microsoft.com/office/drawing/2014/main" id="{854C1210-1027-73D4-EAA9-92CDFF38A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5090" y="1481964"/>
            <a:ext cx="5496910" cy="5478423"/>
          </a:xfrm>
          <a:noFill/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lang="hr-HR" sz="3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r"/>
            <a:r>
              <a:rPr lang="hr-HR"/>
              <a:t>01</a:t>
            </a:r>
          </a:p>
        </p:txBody>
      </p:sp>
      <p:sp>
        <p:nvSpPr>
          <p:cNvPr id="12" name="Rezervirano mjesto teksta 11">
            <a:extLst>
              <a:ext uri="{FF2B5EF4-FFF2-40B4-BE49-F238E27FC236}">
                <a16:creationId xmlns:a16="http://schemas.microsoft.com/office/drawing/2014/main" id="{35D015BC-0EC7-B6F0-9A46-7E9C089726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711" y="2259067"/>
            <a:ext cx="2322731" cy="4247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hr-HR" sz="1200" cap="all" dirty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hr-HR"/>
              <a:t>Opis/ podnaslov poglavlja</a:t>
            </a:r>
          </a:p>
        </p:txBody>
      </p:sp>
      <p:sp>
        <p:nvSpPr>
          <p:cNvPr id="14" name="Rezervirano mjesto teksta 13">
            <a:extLst>
              <a:ext uri="{FF2B5EF4-FFF2-40B4-BE49-F238E27FC236}">
                <a16:creationId xmlns:a16="http://schemas.microsoft.com/office/drawing/2014/main" id="{9348E800-7460-3AA0-567E-24092B86C5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711" y="1072548"/>
            <a:ext cx="4309296" cy="64633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hr-HR" sz="4000" b="1" dirty="0">
                <a:solidFill>
                  <a:srgbClr val="009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hr-HR"/>
              <a:t>Naslov poglavlja</a:t>
            </a:r>
          </a:p>
        </p:txBody>
      </p:sp>
    </p:spTree>
    <p:extLst>
      <p:ext uri="{BB962C8B-B14F-4D97-AF65-F5344CB8AC3E}">
        <p14:creationId xmlns:p14="http://schemas.microsoft.com/office/powerpoint/2010/main" val="1966530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4B2525C-A858-FC63-8796-D355241C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2498-80CE-401E-A882-96A924730E8A}" type="datetimeFigureOut">
              <a:rPr lang="hr-HR" smtClean="0"/>
              <a:t>25.3.2025.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7B34772-8155-22E0-3B80-8BA58144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F3C4B39-DCD8-389A-E828-E660F97D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1842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FE3445-7580-5681-2E96-877CFF24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403A94-72F0-7BA3-6A39-A8E092ED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E93E614-594B-73BC-1B1C-DAAC1C2FB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CCDF034-4A2B-A978-7BA5-8B00D027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2498-80CE-401E-A882-96A924730E8A}" type="datetimeFigureOut">
              <a:rPr lang="hr-HR" smtClean="0"/>
              <a:t>25.3.2025.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FB97347-0823-138A-66D3-2FB64839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5537946-9194-8E43-3588-6BC2EB1C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279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5CBE14-285A-D067-97CD-F21CC0D95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97D86B6-5BD5-32D0-5CBE-A13CB2330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CA4CF65-2AEF-038C-EA88-CDD2EF339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2498-80CE-401E-A882-96A924730E8A}" type="datetimeFigureOut">
              <a:rPr lang="hr-HR" smtClean="0"/>
              <a:t>25.3.2025.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8434948-E40B-25FF-DB04-BF5ADE22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5921997-13E6-D58A-9AA7-68909BCF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992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D387E54-167C-B314-B068-F66717761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5F06CA0-D669-A69E-159A-4111F2964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3B74A24-6A6C-5A57-E849-89F5E3E27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2498-80CE-401E-A882-96A924730E8A}" type="datetimeFigureOut">
              <a:rPr lang="hr-HR" smtClean="0"/>
              <a:t>25.3.2025.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673B4B-E0E8-D42A-F16F-AAD1B2A5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7336662-C8A1-C10C-D62E-CB0B7026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1695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1DAE5B-E32D-E4EA-3E2B-30FD1D372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8A60638-9498-5B56-13D3-5F24CBCB2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C72138-0C3E-3459-03CE-DF5BBB0F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25.3.2025.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D410F3E-40A1-4066-00E8-5AE99CC3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6157E0F-6442-1DF9-770B-2616512B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2422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7CBB3D-36FB-8C71-7632-81442C32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C42097-7DC0-7ECD-73A8-63BA2A8C3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322D40-EA6B-DC03-ED5F-EEB4104D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25.3.2025.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601359C-60FF-85D2-F8E4-6B3F5918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7ED7188-3972-BA5E-AABE-4DEF73F5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4321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1BF868-ECC9-2775-2204-56A68A99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8E8506D-A5D3-E78F-58E2-D5DB3E1C8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4FEE2C-ABF9-F551-E58C-B8B661BC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25.3.2025.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AA2BA62-BAA0-81DD-CFE7-25BEF243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A2134DD-71DB-F1E3-C923-4C90083D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8687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D257E7-4721-3AA8-31BC-CDE5BBFEA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427709D-AB1A-B6BE-7601-E15D5E71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25.3.2025.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F4AAA95-7DA0-24D8-BE90-EFEBBE91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B8D039E-62E6-1AB5-5976-EE4F202D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80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1F832A-795E-0EB9-1CD6-E949AF663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05" y="2650603"/>
            <a:ext cx="10624595" cy="370389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hr-HR" sz="20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8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6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4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20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1919A603-D28F-A91E-DD87-7551E9AC7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1090338"/>
            <a:ext cx="10624595" cy="1201449"/>
          </a:xfrm>
        </p:spPr>
        <p:txBody>
          <a:bodyPr>
            <a:normAutofit/>
          </a:bodyPr>
          <a:lstStyle>
            <a:lvl1pPr>
              <a:defRPr lang="hr-HR" sz="2400" b="1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36595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2BFB18C-22ED-9E60-A55D-69990BC0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25.3.2025.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3DD15D0-FB81-0AC3-15CB-0AC33A63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CD07FE4-9973-D408-0D82-1CFD8806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8263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80F438-E950-E1F7-786B-880113B26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FD61DD-F3F5-A9EB-6FD6-E134BE77B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C8B23E1-D34C-E7A1-968D-8DA635721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82CCD6D-E720-6147-EF4C-2EBC27D1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25.3.2025.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230B26A-91A5-DC39-3680-1622138B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D24F5FB-526B-3BBB-49ED-0BB9987E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3773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2729DA-EF17-FC5D-65E3-794D019B0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90A3C0D-3A02-8B65-0F5D-2F0A881D9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7B07238-5812-D5A6-5387-18E95D85F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54EACA4-FD63-90DF-3359-3AE82F32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25.3.2025.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689AAAC-FF45-ACB5-9A62-A67C0E3A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CF5EDF6-BFD1-EC39-FFC0-9B7FCA3D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74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34D821-328B-8C48-DFD8-0580B412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359A3F2-4BB3-4734-2EFD-995B34DF6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4A7802C-491D-6540-BCE8-D1813C52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25.3.2025.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2DBDBA-1FF4-19E3-3A04-9C839635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380F88-C4DE-3571-F00B-10A064CC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7209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FC092F3-7908-49D4-CB2E-7BBCE25E4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89B6518-2392-CFCE-455A-489E04929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408D9C2-FE75-DEF0-D02B-A8E7DA88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25.3.2025.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CA300D3-3B66-74C9-2A79-F5D781799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D15D5C0-E662-9A5E-4E37-27ECD379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193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 sadržaj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1F832A-795E-0EB9-1CD6-E949AF663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05" y="1166648"/>
            <a:ext cx="10624595" cy="518785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hr-HR" sz="20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8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6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4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20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</p:txBody>
      </p:sp>
    </p:spTree>
    <p:extLst>
      <p:ext uri="{BB962C8B-B14F-4D97-AF65-F5344CB8AC3E}">
        <p14:creationId xmlns:p14="http://schemas.microsoft.com/office/powerpoint/2010/main" val="48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sadrža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534B53-DB2F-A2FB-0BA5-C12F0A23A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205" y="2639027"/>
            <a:ext cx="5254906" cy="3537935"/>
          </a:xfrm>
        </p:spPr>
        <p:txBody>
          <a:bodyPr/>
          <a:lstStyle>
            <a:lvl1pPr>
              <a:defRPr lang="hr-HR" sz="20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endParaRPr lang="hr-HR"/>
          </a:p>
          <a:p>
            <a:pPr lvl="0"/>
            <a:endParaRPr lang="hr-HR"/>
          </a:p>
        </p:txBody>
      </p:sp>
      <p:sp>
        <p:nvSpPr>
          <p:cNvPr id="8" name="Rezervirano mjesto sadržaja 3">
            <a:extLst>
              <a:ext uri="{FF2B5EF4-FFF2-40B4-BE49-F238E27FC236}">
                <a16:creationId xmlns:a16="http://schemas.microsoft.com/office/drawing/2014/main" id="{A11196E5-6E7A-83AF-70ED-916CC6AAF20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16885" y="2609711"/>
            <a:ext cx="5145910" cy="3567251"/>
          </a:xfrm>
        </p:spPr>
        <p:txBody>
          <a:bodyPr>
            <a:normAutofit/>
          </a:bodyPr>
          <a:lstStyle>
            <a:lvl1pPr>
              <a:defRPr lang="hr-HR" sz="20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0EAC3A72-01F9-0215-AB1D-F2F33B7E0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1090338"/>
            <a:ext cx="10733590" cy="1201449"/>
          </a:xfrm>
        </p:spPr>
        <p:txBody>
          <a:bodyPr>
            <a:normAutofit/>
          </a:bodyPr>
          <a:lstStyle>
            <a:lvl1pPr>
              <a:defRPr lang="hr-HR" sz="2400" b="1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17598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sporedb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6ED2162-03C8-DE40-71BB-EE786C16A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206" y="2521920"/>
            <a:ext cx="355775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hr-HR" sz="1400" b="1" kern="1200" dirty="0" smtClean="0">
                <a:solidFill>
                  <a:srgbClr val="0091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4C040B5-6847-321B-3087-9A7474411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655" y="3428999"/>
            <a:ext cx="3557752" cy="2956069"/>
          </a:xfrm>
        </p:spPr>
        <p:txBody>
          <a:bodyPr>
            <a:normAutofit/>
          </a:bodyPr>
          <a:lstStyle>
            <a:lvl1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Rezervirano mjesto teksta 2">
            <a:extLst>
              <a:ext uri="{FF2B5EF4-FFF2-40B4-BE49-F238E27FC236}">
                <a16:creationId xmlns:a16="http://schemas.microsoft.com/office/drawing/2014/main" id="{45604B2F-B356-E1CA-14A2-14A41A6922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05679" y="2521920"/>
            <a:ext cx="355775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hr-HR" sz="1400" b="1" kern="1200" dirty="0" smtClean="0">
                <a:solidFill>
                  <a:srgbClr val="0091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Rezervirano mjesto sadržaja 3">
            <a:extLst>
              <a:ext uri="{FF2B5EF4-FFF2-40B4-BE49-F238E27FC236}">
                <a16:creationId xmlns:a16="http://schemas.microsoft.com/office/drawing/2014/main" id="{D5901707-C618-3189-EBDB-F35B72D8EB4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05679" y="3428999"/>
            <a:ext cx="3557752" cy="2956069"/>
          </a:xfrm>
        </p:spPr>
        <p:txBody>
          <a:bodyPr>
            <a:normAutofit/>
          </a:bodyPr>
          <a:lstStyle>
            <a:lvl1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Rezervirano mjesto teksta 2">
            <a:extLst>
              <a:ext uri="{FF2B5EF4-FFF2-40B4-BE49-F238E27FC236}">
                <a16:creationId xmlns:a16="http://schemas.microsoft.com/office/drawing/2014/main" id="{7A4948DA-E16E-21D5-5775-34A517F364B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293704" y="2521920"/>
            <a:ext cx="355775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hr-HR" sz="1400" b="1" kern="1200" dirty="0" smtClean="0">
                <a:solidFill>
                  <a:srgbClr val="0091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5" name="Rezervirano mjesto sadržaja 3">
            <a:extLst>
              <a:ext uri="{FF2B5EF4-FFF2-40B4-BE49-F238E27FC236}">
                <a16:creationId xmlns:a16="http://schemas.microsoft.com/office/drawing/2014/main" id="{16B50FD2-B272-7CC3-3E13-958DA9DC1A2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93704" y="3428999"/>
            <a:ext cx="3557752" cy="2956069"/>
          </a:xfrm>
        </p:spPr>
        <p:txBody>
          <a:bodyPr>
            <a:normAutofit/>
          </a:bodyPr>
          <a:lstStyle>
            <a:lvl1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7" name="Naslov 1">
            <a:extLst>
              <a:ext uri="{FF2B5EF4-FFF2-40B4-BE49-F238E27FC236}">
                <a16:creationId xmlns:a16="http://schemas.microsoft.com/office/drawing/2014/main" id="{1FC5D484-A542-C352-4DF1-D755845A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1090338"/>
            <a:ext cx="11122251" cy="1201449"/>
          </a:xfrm>
        </p:spPr>
        <p:txBody>
          <a:bodyPr>
            <a:normAutofit/>
          </a:bodyPr>
          <a:lstStyle>
            <a:lvl1pPr>
              <a:defRPr lang="hr-HR" sz="2400" b="1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64877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sadrža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534B53-DB2F-A2FB-0BA5-C12F0A23A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205" y="2537066"/>
            <a:ext cx="3407979" cy="3660438"/>
          </a:xfrm>
        </p:spPr>
        <p:txBody>
          <a:bodyPr/>
          <a:lstStyle>
            <a:lvl1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0"/>
            <a:endParaRPr lang="hr-HR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F97A546-D314-CC78-65A1-325C27F64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7512" y="2537066"/>
            <a:ext cx="3407979" cy="3694574"/>
          </a:xfrm>
        </p:spPr>
        <p:txBody>
          <a:bodyPr/>
          <a:lstStyle>
            <a:lvl1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Rezervirano mjesto sadržaja 3">
            <a:extLst>
              <a:ext uri="{FF2B5EF4-FFF2-40B4-BE49-F238E27FC236}">
                <a16:creationId xmlns:a16="http://schemas.microsoft.com/office/drawing/2014/main" id="{A11196E5-6E7A-83AF-70ED-916CC6AAF20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054816" y="2519998"/>
            <a:ext cx="3407979" cy="3694573"/>
          </a:xfrm>
        </p:spPr>
        <p:txBody>
          <a:bodyPr>
            <a:normAutofit/>
          </a:bodyPr>
          <a:lstStyle>
            <a:lvl1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2E60CD60-9D23-F979-29FF-25CE2259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1090338"/>
            <a:ext cx="10733590" cy="1201449"/>
          </a:xfrm>
        </p:spPr>
        <p:txBody>
          <a:bodyPr>
            <a:normAutofit/>
          </a:bodyPr>
          <a:lstStyle>
            <a:lvl1pPr>
              <a:defRPr lang="hr-HR" sz="2400" b="1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7220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320C6C-AD99-2654-BE45-A69B6FD6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92192"/>
            <a:ext cx="3932237" cy="1336880"/>
          </a:xfrm>
        </p:spPr>
        <p:txBody>
          <a:bodyPr anchor="b"/>
          <a:lstStyle>
            <a:lvl1pPr>
              <a:defRPr lang="hr-HR" sz="2400" b="1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860C4BC-E86E-10FC-324C-3E505395D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62309" y="1192192"/>
            <a:ext cx="6319777" cy="5220802"/>
          </a:xfrm>
        </p:spPr>
        <p:txBody>
          <a:bodyPr>
            <a:normAutofit/>
          </a:bodyPr>
          <a:lstStyle>
            <a:lvl1pPr marL="0" indent="0">
              <a:buNone/>
              <a:defRPr lang="hr-HR" sz="24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5A1782C-C4EB-B5A2-2E1B-5B7FE6DF4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1406"/>
            <a:ext cx="3932237" cy="381158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hr-HR" sz="2000" b="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151356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0EAA34-6786-EE9B-32A3-197CB449D3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441" y="3717574"/>
            <a:ext cx="10515600" cy="646331"/>
          </a:xfrm>
          <a:noFill/>
        </p:spPr>
        <p:txBody>
          <a:bodyPr wrap="square">
            <a:spAutoFit/>
          </a:bodyPr>
          <a:lstStyle>
            <a:lvl1pPr>
              <a:defRPr lang="hr-HR" sz="4000" b="1">
                <a:solidFill>
                  <a:srgbClr val="0091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hr-HR"/>
              <a:t>Kliknite da biste dodali tekst</a:t>
            </a:r>
          </a:p>
        </p:txBody>
      </p:sp>
      <p:sp>
        <p:nvSpPr>
          <p:cNvPr id="7" name="Rezervirano mjesto teksta 36">
            <a:extLst>
              <a:ext uri="{FF2B5EF4-FFF2-40B4-BE49-F238E27FC236}">
                <a16:creationId xmlns:a16="http://schemas.microsoft.com/office/drawing/2014/main" id="{F97F2886-B367-533B-4F72-BA6039FB57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6441" y="5636630"/>
            <a:ext cx="4518384" cy="463108"/>
          </a:xfrm>
        </p:spPr>
        <p:txBody>
          <a:bodyPr>
            <a:noAutofit/>
          </a:bodyPr>
          <a:lstStyle>
            <a:lvl1pPr marL="0" indent="0">
              <a:buNone/>
              <a:defRPr lang="hr-HR" sz="12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 typeface="Arial" panose="020B0604020202020204" pitchFamily="34" charset="0"/>
              <a:buNone/>
              <a:defRPr lang="hr-HR" sz="12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hr-HR"/>
              <a:t>PODNASLOV</a:t>
            </a:r>
          </a:p>
          <a:p>
            <a:pPr lvl="1"/>
            <a:endParaRPr lang="hr-HR"/>
          </a:p>
        </p:txBody>
      </p:sp>
      <p:sp>
        <p:nvSpPr>
          <p:cNvPr id="8" name="Rezervirano mjesto teksta 38">
            <a:extLst>
              <a:ext uri="{FF2B5EF4-FFF2-40B4-BE49-F238E27FC236}">
                <a16:creationId xmlns:a16="http://schemas.microsoft.com/office/drawing/2014/main" id="{5687EC65-3F2B-A77F-FFC7-BD17DC457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2125" y="5636389"/>
            <a:ext cx="2314716" cy="463108"/>
          </a:xfrm>
        </p:spPr>
        <p:txBody>
          <a:bodyPr>
            <a:noAutofit/>
          </a:bodyPr>
          <a:lstStyle>
            <a:lvl1pPr marL="0" indent="0">
              <a:buNone/>
              <a:defRPr lang="hr-HR" sz="14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2pPr>
            <a:lvl3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3pPr>
            <a:lvl4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4pPr>
            <a:lvl5pPr>
              <a:defRPr lang="hr-HR" sz="1400" kern="1200" dirty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hr-HR"/>
              <a:t>Autor</a:t>
            </a:r>
          </a:p>
        </p:txBody>
      </p:sp>
      <p:sp>
        <p:nvSpPr>
          <p:cNvPr id="9" name="Rezervirano mjesto teksta 38">
            <a:extLst>
              <a:ext uri="{FF2B5EF4-FFF2-40B4-BE49-F238E27FC236}">
                <a16:creationId xmlns:a16="http://schemas.microsoft.com/office/drawing/2014/main" id="{58DC73B5-3C4D-0098-B4A0-B6F2C805E5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43082" y="5636389"/>
            <a:ext cx="2504279" cy="463108"/>
          </a:xfrm>
        </p:spPr>
        <p:txBody>
          <a:bodyPr>
            <a:noAutofit/>
          </a:bodyPr>
          <a:lstStyle>
            <a:lvl1pPr marL="0" indent="0">
              <a:buNone/>
              <a:defRPr lang="hr-HR" sz="14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2pPr>
            <a:lvl3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3pPr>
            <a:lvl4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4pPr>
            <a:lvl5pPr>
              <a:defRPr lang="hr-HR" sz="1400" kern="1200" dirty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hr-HR"/>
              <a:t>Zagreb, mjesec 2025</a:t>
            </a:r>
          </a:p>
        </p:txBody>
      </p:sp>
    </p:spTree>
    <p:extLst>
      <p:ext uri="{BB962C8B-B14F-4D97-AF65-F5344CB8AC3E}">
        <p14:creationId xmlns:p14="http://schemas.microsoft.com/office/powerpoint/2010/main" val="411793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76C4EF-B67E-409B-3BF4-1FE908C2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CD8F24-DBA3-81E9-74B3-5C45F2FED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6094C97-4F6C-EB25-E920-78BB1B973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E5E9D3F-2EF7-7F80-4B38-393243490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2498-80CE-401E-A882-96A924730E8A}" type="datetimeFigureOut">
              <a:rPr lang="hr-HR" smtClean="0"/>
              <a:t>25.3.2025.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73F248E-5D1E-0C99-570D-6D29FE3B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1AF0C4B-3FBA-ABBF-A7B7-C38374B8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499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0959EC3-82C5-2786-BD7A-4208C415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833B83F-9E6B-B8E5-9896-E7552D7EA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5CB588-6D00-DD8D-6F07-D44108A17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1F2498-80CE-401E-A882-96A924730E8A}" type="datetimeFigureOut">
              <a:rPr lang="hr-HR" smtClean="0"/>
              <a:t>25.3.2025.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1C77BEB-8E09-884F-47FA-F35A0ED99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5829AC-C809-0A66-3660-E722CA931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69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3" r:id="rId4"/>
    <p:sldLayoutId id="2147483672" r:id="rId5"/>
    <p:sldLayoutId id="2147483664" r:id="rId6"/>
    <p:sldLayoutId id="2147483657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6E059C2-4578-B9D3-700F-3DE08A4A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177F6B1-AC16-52BA-43D0-9B7DF20A9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697116F-9CDF-7B06-DB92-148ADB87A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F3E6F-46BA-4740-BB19-9D0EBBF41886}" type="datetimeFigureOut">
              <a:rPr lang="hr-HR" smtClean="0"/>
              <a:t>25.3.2025.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AE540A-69AB-2F72-8E06-1CF9597BE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5FF60C9-BE9D-A9D3-7614-DB33E4A5B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222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AB6DAB1D-2C89-F8AB-6168-213C8ABD1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67" y="1757692"/>
            <a:ext cx="10881774" cy="1474486"/>
          </a:xfrm>
        </p:spPr>
        <p:txBody>
          <a:bodyPr>
            <a:normAutofit/>
          </a:bodyPr>
          <a:lstStyle/>
          <a:p>
            <a:pPr algn="ctr"/>
            <a:r>
              <a:rPr lang="hr-HR" sz="2000" dirty="0"/>
              <a:t>Doktorski studij „Poljoprivredne znanosti”</a:t>
            </a:r>
            <a:br>
              <a:rPr lang="hr-HR" sz="2000" dirty="0"/>
            </a:br>
            <a:r>
              <a:rPr lang="hr-HR" sz="2000" dirty="0"/>
              <a:t>Obrana doktorskog rada</a:t>
            </a:r>
            <a:br>
              <a:rPr lang="hr-HR" sz="2400" dirty="0"/>
            </a:br>
            <a:br>
              <a:rPr lang="hr-HR" sz="2400" dirty="0"/>
            </a:br>
            <a:r>
              <a:rPr lang="hr-HR" sz="2000" dirty="0"/>
              <a:t>xx.xx.20xx.-upisati datum</a:t>
            </a:r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4891E6EB-DBFF-3011-4C9A-35DE973B83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6441" y="5636630"/>
            <a:ext cx="4246180" cy="463108"/>
          </a:xfrm>
        </p:spPr>
        <p:txBody>
          <a:bodyPr>
            <a:normAutofit/>
          </a:bodyPr>
          <a:lstStyle/>
          <a:p>
            <a:r>
              <a:rPr lang="hr-HR" sz="1400" dirty="0"/>
              <a:t>STUDENT: Ime i Prezime</a:t>
            </a:r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FC471C16-9F22-DA74-F957-D83246D058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75154" y="5636389"/>
            <a:ext cx="3001287" cy="463108"/>
          </a:xfrm>
        </p:spPr>
        <p:txBody>
          <a:bodyPr/>
          <a:lstStyle/>
          <a:p>
            <a:r>
              <a:rPr lang="hr-HR" dirty="0"/>
              <a:t>MENTOR/I:</a:t>
            </a:r>
          </a:p>
          <a:p>
            <a:r>
              <a:rPr lang="hr-HR" dirty="0"/>
              <a:t>Titula. Ime i Prezime</a:t>
            </a:r>
          </a:p>
        </p:txBody>
      </p:sp>
      <p:sp>
        <p:nvSpPr>
          <p:cNvPr id="9" name="Rezervirano mjesto teksta 8">
            <a:extLst>
              <a:ext uri="{FF2B5EF4-FFF2-40B4-BE49-F238E27FC236}">
                <a16:creationId xmlns:a16="http://schemas.microsoft.com/office/drawing/2014/main" id="{9CE385C4-D924-14D1-76D4-10E3FC47A2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80FCE-EE48-25BE-CCF4-EE34396F8EFB}"/>
              </a:ext>
            </a:extLst>
          </p:cNvPr>
          <p:cNvSpPr txBox="1"/>
          <p:nvPr/>
        </p:nvSpPr>
        <p:spPr>
          <a:xfrm>
            <a:off x="4473678" y="381902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Naslov</a:t>
            </a:r>
          </a:p>
        </p:txBody>
      </p:sp>
    </p:spTree>
    <p:extLst>
      <p:ext uri="{BB962C8B-B14F-4D97-AF65-F5344CB8AC3E}">
        <p14:creationId xmlns:p14="http://schemas.microsoft.com/office/powerpoint/2010/main" val="166480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E6D627-014B-553F-87B8-A017D2077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rezultate prezentirati u obliku tablica i grafova – veličina ! </a:t>
            </a:r>
          </a:p>
          <a:p>
            <a:r>
              <a:rPr lang="hr-HR" dirty="0"/>
              <a:t>naslove svih ilustracija - tablica, slika …, pozicionirati iznad </a:t>
            </a:r>
          </a:p>
          <a:p>
            <a:r>
              <a:rPr lang="hr-HR" dirty="0"/>
              <a:t>iz naslova izostaviti oznake i numeracije </a:t>
            </a:r>
          </a:p>
          <a:p>
            <a:r>
              <a:rPr lang="hr-HR" dirty="0"/>
              <a:t>- ne pisati: Tablica 4.2.1., Tablica 4.3.2., Slika 2.1., …</a:t>
            </a:r>
          </a:p>
          <a:p>
            <a:r>
              <a:rPr lang="hr-HR" dirty="0"/>
              <a:t>simbolima uputiti na podbilješku / legendu</a:t>
            </a:r>
          </a:p>
          <a:p>
            <a:r>
              <a:rPr lang="hr-HR" dirty="0"/>
              <a:t>paziti na veličinu slova /brojeva … čitljivost tablice!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95DDE6-4AAB-9333-AE24-D3C07230E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Javna obrana doktorskog rada</a:t>
            </a:r>
            <a:br>
              <a:rPr lang="sv-SE" dirty="0"/>
            </a:br>
            <a:r>
              <a:rPr lang="sv-SE" dirty="0"/>
              <a:t>Priprema slajdova – tablice i grafovi:</a:t>
            </a:r>
            <a:br>
              <a:rPr lang="sv-SE" dirty="0"/>
            </a:b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44323-AB4A-0F32-7C9D-B923D7B86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29" y="5033791"/>
            <a:ext cx="3677266" cy="1497952"/>
          </a:xfrm>
          <a:prstGeom prst="rect">
            <a:avLst/>
          </a:prstGeom>
        </p:spPr>
      </p:pic>
      <p:graphicFrame>
        <p:nvGraphicFramePr>
          <p:cNvPr id="7" name="Content Placeholder 13">
            <a:extLst>
              <a:ext uri="{FF2B5EF4-FFF2-40B4-BE49-F238E27FC236}">
                <a16:creationId xmlns:a16="http://schemas.microsoft.com/office/drawing/2014/main" id="{DCE1BC38-16B5-3982-4E30-50F0915F8D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210681"/>
              </p:ext>
            </p:extLst>
          </p:nvPr>
        </p:nvGraphicFramePr>
        <p:xfrm>
          <a:off x="7983794" y="2440513"/>
          <a:ext cx="3806942" cy="206203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75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9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Minerali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Varo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i sur.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(1980.)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Piggott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(1986.)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6,4 – 7,2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5,6 – 6,1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0,73 – 0,91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0,79 – 1,07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3,5 – 3,7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4,2 – 4,5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0,20 – 0,25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0,25 – 0,33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6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0,33 – 0,52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0,80 – 0,95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9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Fe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mg kg</a:t>
                      </a:r>
                      <a:r>
                        <a:rPr lang="hr-HR" sz="14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-1</a:t>
                      </a: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91 - 109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EBF943A-060D-CA76-AEE6-CCDAC7A493B5}"/>
              </a:ext>
            </a:extLst>
          </p:cNvPr>
          <p:cNvSpPr txBox="1"/>
          <p:nvPr/>
        </p:nvSpPr>
        <p:spPr>
          <a:xfrm>
            <a:off x="7983794" y="46265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Izvor: … navesti izvor !!!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9CBA42-8A26-B6A9-FD1F-3B2332BE32D0}"/>
              </a:ext>
            </a:extLst>
          </p:cNvPr>
          <p:cNvSpPr/>
          <p:nvPr/>
        </p:nvSpPr>
        <p:spPr>
          <a:xfrm>
            <a:off x="11291853" y="4502551"/>
            <a:ext cx="498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>
                <a:solidFill>
                  <a:srgbClr val="00B050"/>
                </a:solidFill>
                <a:sym typeface="Wingdings"/>
              </a:rPr>
              <a:t></a:t>
            </a:r>
            <a:endParaRPr lang="hr-HR" sz="4000" b="1" dirty="0">
              <a:solidFill>
                <a:srgbClr val="00B05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C6854F-C7D7-4955-3394-BAEA422B1816}"/>
              </a:ext>
            </a:extLst>
          </p:cNvPr>
          <p:cNvCxnSpPr>
            <a:cxnSpLocks/>
          </p:cNvCxnSpPr>
          <p:nvPr/>
        </p:nvCxnSpPr>
        <p:spPr>
          <a:xfrm flipV="1">
            <a:off x="953729" y="5033791"/>
            <a:ext cx="3677266" cy="14979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EBA4C-5EA3-D130-6ABE-F1DC265C2BBD}"/>
              </a:ext>
            </a:extLst>
          </p:cNvPr>
          <p:cNvSpPr/>
          <p:nvPr/>
        </p:nvSpPr>
        <p:spPr>
          <a:xfrm>
            <a:off x="4630995" y="5624420"/>
            <a:ext cx="500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X</a:t>
            </a:r>
            <a:endParaRPr lang="hr-HR" sz="3600" b="1" dirty="0">
              <a:solidFill>
                <a:srgbClr val="FF0000"/>
              </a:solidFill>
            </a:endParaRP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100CFCD0-3D68-37B3-59EF-D5C506823E50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doktorskog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ACD88B1-1850-DBBF-BF31-908557F2DCC0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1495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7ED6E5-A9A4-2B37-EF02-F0D4294E5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 pisati tekst SAMO VELIKIM SLOVIMA - teško je čitljiv </a:t>
            </a:r>
          </a:p>
          <a:p>
            <a:r>
              <a:rPr lang="hr-HR" dirty="0"/>
              <a:t>izabrati jasan i čitak font – Arial, Calibri, … </a:t>
            </a:r>
          </a:p>
          <a:p>
            <a:r>
              <a:rPr lang="hr-HR" dirty="0"/>
              <a:t>veličina fonta od 16 do 40 točaka – ovisno o važnosti informacije:</a:t>
            </a:r>
          </a:p>
          <a:p>
            <a:r>
              <a:rPr lang="hr-HR" dirty="0"/>
              <a:t>		Naslov, Podnaslov, tekst_a, tekst_b.</a:t>
            </a:r>
          </a:p>
          <a:p>
            <a:r>
              <a:rPr lang="hr-HR" dirty="0"/>
              <a:t>dosljednost u stilu, izgledu, boji teksta </a:t>
            </a:r>
          </a:p>
          <a:p>
            <a:r>
              <a:rPr lang="hr-HR" dirty="0"/>
              <a:t>naslovi, točke i podtočke … oznaka (Bullets)</a:t>
            </a:r>
          </a:p>
          <a:p>
            <a:r>
              <a:rPr lang="hr-HR" dirty="0"/>
              <a:t>tekst – u jasnom kontrastu s  pozadinom</a:t>
            </a:r>
          </a:p>
          <a:p>
            <a:r>
              <a:rPr lang="hr-HR" dirty="0"/>
              <a:t>ograničiti upotrebu znakova interpunkcije</a:t>
            </a:r>
          </a:p>
          <a:p>
            <a:r>
              <a:rPr lang="hr-HR" dirty="0"/>
              <a:t>provjeriti napisano – pravopis, lektura ...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B99F6A-F79F-EE08-E0FF-337B9A16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Javna obrana doktorskog rada</a:t>
            </a:r>
            <a:br>
              <a:rPr lang="pl-PL" dirty="0"/>
            </a:br>
            <a:r>
              <a:rPr lang="pl-PL" dirty="0"/>
              <a:t>Korisni savjeti za izradu dobre vizualne prezentacije:</a:t>
            </a:r>
            <a:br>
              <a:rPr lang="pl-PL" dirty="0"/>
            </a:br>
            <a:endParaRPr lang="hr-HR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0EA4E0F1-3D4D-12C4-FB19-BB2C8098A9A1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doktorskog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F405C6-F733-C213-17F4-95B1F9A249F7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911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A31C21-15A5-0168-EDB9-26C4E8375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205" y="2641293"/>
            <a:ext cx="5259739" cy="370363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6B741D4-E064-522C-D88E-9D1EDA03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Javna obrana doktorskog rada</a:t>
            </a:r>
            <a:br>
              <a:rPr lang="pl-PL" dirty="0"/>
            </a:br>
            <a:r>
              <a:rPr lang="pl-PL" dirty="0"/>
              <a:t>Korisni savjeti za izradu dobre vizualne prezentacije:</a:t>
            </a:r>
            <a:br>
              <a:rPr lang="pl-PL" dirty="0"/>
            </a:br>
            <a:endParaRPr lang="hr-H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B38D0A-F2DA-5073-C1FE-145EAE6960E1}"/>
              </a:ext>
            </a:extLst>
          </p:cNvPr>
          <p:cNvSpPr txBox="1"/>
          <p:nvPr/>
        </p:nvSpPr>
        <p:spPr>
          <a:xfrm>
            <a:off x="6459793" y="2641293"/>
            <a:ext cx="6096000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slike – dovoljne rezolucije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veličinu u </a:t>
            </a: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mijenjajte dijagonalno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A15BCB-834A-0A00-4DBA-1035011D4B82}"/>
              </a:ext>
            </a:extLst>
          </p:cNvPr>
          <p:cNvSpPr txBox="1"/>
          <p:nvPr/>
        </p:nvSpPr>
        <p:spPr>
          <a:xfrm>
            <a:off x="6368845" y="5252572"/>
            <a:ext cx="6277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Izvor: … navesti izvor !!!</a:t>
            </a: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CED4730F-EA62-97A7-C62C-938BBA5F411A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doktorskog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76B1CD8-F151-9A28-F771-7A9F8894EF90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0577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6C60C7-6954-F358-C2C2-0B057BEC4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isprobajte cijelu vašu obranu (ppt + usmeno) uz provjeru vremena, barem jedanput!</a:t>
            </a:r>
          </a:p>
          <a:p>
            <a:r>
              <a:rPr lang="hr-HR" dirty="0"/>
              <a:t>provjerite radi li sve kako treba – računalo, projektor, …</a:t>
            </a:r>
          </a:p>
          <a:p>
            <a:r>
              <a:rPr lang="hr-HR" dirty="0"/>
              <a:t>izlažite obranu u stojećem položaju</a:t>
            </a:r>
          </a:p>
          <a:p>
            <a:r>
              <a:rPr lang="hr-HR" dirty="0"/>
              <a:t>govorite razgovijetno i dovoljno glasno</a:t>
            </a:r>
          </a:p>
          <a:p>
            <a:r>
              <a:rPr lang="hr-HR" dirty="0"/>
              <a:t>gledajte u publiku - povjerenstvo</a:t>
            </a:r>
          </a:p>
          <a:p>
            <a:r>
              <a:rPr lang="hr-HR" dirty="0"/>
              <a:t>pazite na govor tijela, gestikulaciju, intonaciju</a:t>
            </a:r>
          </a:p>
          <a:p>
            <a:r>
              <a:rPr lang="hr-HR" dirty="0"/>
              <a:t>ne čitajte sa slajdova</a:t>
            </a:r>
          </a:p>
          <a:p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781CD8-DF51-D600-69F6-BB52807A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Javna obrana doktorskog rada</a:t>
            </a:r>
            <a:br>
              <a:rPr lang="hr-HR" dirty="0"/>
            </a:br>
            <a:r>
              <a:rPr lang="hr-HR" dirty="0"/>
              <a:t>Korisni savjeti za usmeno izlaganje :</a:t>
            </a:r>
            <a:br>
              <a:rPr lang="hr-HR" dirty="0"/>
            </a:br>
            <a:endParaRPr lang="hr-HR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577CDB77-CA6B-12A9-D3DC-906735D9FC96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doktorskog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7F4C4E-2523-6CBB-DFD1-FB5B4B755C1D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6900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1BC67F-53F2-E598-5E93-AE6B6C9C1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Upisivanje datuma obrane:</a:t>
            </a:r>
          </a:p>
          <a:p>
            <a:r>
              <a:rPr lang="hr-HR" dirty="0"/>
              <a:t>Insert</a:t>
            </a:r>
          </a:p>
          <a:p>
            <a:r>
              <a:rPr lang="hr-HR" dirty="0"/>
              <a:t>Date &amp; Time</a:t>
            </a:r>
          </a:p>
          <a:p>
            <a:r>
              <a:rPr lang="hr-HR" dirty="0"/>
              <a:t>Upisati datum – xx.xx.20xx.</a:t>
            </a:r>
          </a:p>
          <a:p>
            <a:r>
              <a:rPr lang="hr-HR" dirty="0"/>
              <a:t>Apply to All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A5E407-7AC3-88AD-E6E1-E1C50156C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Javna obrana doktorskog rada</a:t>
            </a:r>
            <a:br>
              <a:rPr lang="pl-PL" dirty="0"/>
            </a:br>
            <a:r>
              <a:rPr lang="pl-PL" dirty="0"/>
              <a:t>Datum obrane rada:</a:t>
            </a:r>
            <a:br>
              <a:rPr lang="pl-PL" dirty="0"/>
            </a:br>
            <a:endParaRPr lang="hr-HR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C7ECA0B5-9F72-3EE7-3BAC-350100678C3C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doktorskog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DF3703-0240-2358-530C-20361F344427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413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DED9EEA7-7E61-5787-F74A-E95F2E2FD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05" y="2543125"/>
            <a:ext cx="11128498" cy="3703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Podsjetnik:</a:t>
            </a:r>
          </a:p>
          <a:p>
            <a:pPr marL="0" indent="0" algn="just">
              <a:buNone/>
            </a:pPr>
            <a:r>
              <a:rPr lang="hr-HR" sz="1800" dirty="0"/>
              <a:t>Na javnoj obrani rada doktorand u vremenu 30 do 45 minuta uz vizualnu prezentaciju iznosi ideju istraživanja – uvodi u problem, temeljnu literaturu, pojašnjava hipoteze i ciljeve, materijal i metode istraživanja, rezultate istraživanja uz raspravu te iznosi zaključke doktorskog rada kao odgovore na postavljene ciljeve.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4F941726-A0E8-5518-809E-2D4753A27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 / Pregled / Plan izlaganja</a:t>
            </a:r>
            <a:br>
              <a:rPr lang="hr-HR" dirty="0"/>
            </a:br>
            <a:endParaRPr lang="hr-HR" dirty="0"/>
          </a:p>
        </p:txBody>
      </p:sp>
      <p:sp>
        <p:nvSpPr>
          <p:cNvPr id="4" name="Subtitle 32">
            <a:extLst>
              <a:ext uri="{FF2B5EF4-FFF2-40B4-BE49-F238E27FC236}">
                <a16:creationId xmlns:a16="http://schemas.microsoft.com/office/drawing/2014/main" id="{540C9076-EA56-F602-BC97-22B2F6896689}"/>
              </a:ext>
            </a:extLst>
          </p:cNvPr>
          <p:cNvSpPr txBox="1">
            <a:spLocks/>
          </p:cNvSpPr>
          <p:nvPr/>
        </p:nvSpPr>
        <p:spPr>
          <a:xfrm>
            <a:off x="1013950" y="3941973"/>
            <a:ext cx="10963276" cy="1996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Pravilo / pomoć:</a:t>
            </a: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r-H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ću reći  </a:t>
            </a:r>
            <a:r>
              <a:rPr lang="hr-H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	1 do 4 slajda … UVOD 		</a:t>
            </a:r>
            <a:r>
              <a:rPr lang="hr-HR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(uvod u istraživanje)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r-H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reći   	  </a:t>
            </a:r>
            <a:r>
              <a:rPr lang="hr-H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	10 do 30 slajdova … ZAPLET 	</a:t>
            </a:r>
            <a:r>
              <a:rPr lang="hr-HR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(hipoteze i ciljevi; materijal i metode 							istraživanja, rezultati istraživanja)</a:t>
            </a:r>
            <a:r>
              <a:rPr lang="hr-H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r-H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ponoviti!	  </a:t>
            </a:r>
            <a:r>
              <a:rPr lang="hr-H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	1 do 4 slajda … RASPLET 		</a:t>
            </a:r>
            <a:r>
              <a:rPr lang="hr-HR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(zaključci)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29111F-6E6D-23BC-1D24-F75FF0A2C25C}"/>
              </a:ext>
            </a:extLst>
          </p:cNvPr>
          <p:cNvSpPr txBox="1"/>
          <p:nvPr/>
        </p:nvSpPr>
        <p:spPr>
          <a:xfrm>
            <a:off x="1013950" y="5767662"/>
            <a:ext cx="8957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Napomena: 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koristiti ovaj predložak – izbrisati naslove, tekst i ilustracije i ubaciti svoje</a:t>
            </a: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D5D1D94F-3AC5-8F7B-3E8B-BCF23B1C3F4F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doktorskog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3F90599-3E0D-B349-5B71-1693B508DB9A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333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BCA2DA-85B7-B168-6B5D-D3008BDDF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Navesti:</a:t>
            </a:r>
          </a:p>
          <a:p>
            <a:r>
              <a:rPr lang="hr-HR" dirty="0"/>
              <a:t>Pitanja koja se javljaju …</a:t>
            </a:r>
          </a:p>
          <a:p>
            <a:r>
              <a:rPr lang="hr-HR" dirty="0"/>
              <a:t>Što se o problemu se do sada zna …</a:t>
            </a:r>
          </a:p>
          <a:p>
            <a:r>
              <a:rPr lang="hr-HR" dirty="0"/>
              <a:t>Koji je motiv istraživanja …</a:t>
            </a:r>
          </a:p>
          <a:p>
            <a:endParaRPr lang="hr-HR" dirty="0"/>
          </a:p>
          <a:p>
            <a:r>
              <a:rPr lang="hr-HR" dirty="0"/>
              <a:t>Hipoteze:</a:t>
            </a:r>
          </a:p>
          <a:p>
            <a:endParaRPr lang="hr-HR" dirty="0"/>
          </a:p>
          <a:p>
            <a:r>
              <a:rPr lang="hr-HR" dirty="0"/>
              <a:t>Ciljevi:</a:t>
            </a:r>
          </a:p>
          <a:p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BD0637-B9C1-EFFB-0FDA-CCE4D479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 u tematiku istraživanja:</a:t>
            </a:r>
            <a:br>
              <a:rPr lang="hr-HR" dirty="0"/>
            </a:br>
            <a:endParaRPr lang="hr-HR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36D06907-FF6D-1D70-9F3A-8B2190714933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doktorskog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A40073-88C6-8442-5E71-F042EBC7C33C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215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45E681-C609-8AAD-EA36-6705DB56E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Navesti:</a:t>
            </a:r>
          </a:p>
          <a:p>
            <a:endParaRPr lang="hr-HR" dirty="0"/>
          </a:p>
          <a:p>
            <a:r>
              <a:rPr lang="hr-HR" dirty="0"/>
              <a:t>Hipoteze:</a:t>
            </a:r>
          </a:p>
          <a:p>
            <a:endParaRPr lang="hr-HR" dirty="0"/>
          </a:p>
          <a:p>
            <a:r>
              <a:rPr lang="hr-HR" dirty="0"/>
              <a:t>Ciljevi: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936F8-8D86-F8DF-15FB-C86DE7DD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Postavljene hipoteze i ciljevi:</a:t>
            </a:r>
            <a:br>
              <a:rPr lang="hr-HR" dirty="0"/>
            </a:br>
            <a:endParaRPr lang="hr-HR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49BC85A7-FB4A-C9F6-40EB-974C8A7D88C3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doktorskog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2CAD98-2BDF-A115-3445-040BDC32F86C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295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ED88B4-D1E1-1E8B-2FDC-E5E93A555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Opisati korišteni </a:t>
            </a:r>
          </a:p>
          <a:p>
            <a:r>
              <a:rPr lang="hr-HR" sz="2200" dirty="0"/>
              <a:t>materijal istraživanja, kao i način prikupljanja podataka, pokusni plan, osnovnu pokusnu jedinicu, kontrolu, zavisne i nezavisne varijable, veličinu uzoraka, broj ponavljanja i pokusnu grešku te </a:t>
            </a:r>
          </a:p>
          <a:p>
            <a:r>
              <a:rPr lang="hr-HR" sz="2200" dirty="0"/>
              <a:t>metode analiza (u polju, u laboratoriju – instrumenti, na terenu, …, statističke, ) – koje i u koju svrhu, … </a:t>
            </a:r>
          </a:p>
          <a:p>
            <a:r>
              <a:rPr lang="hr-HR" sz="2200" dirty="0"/>
              <a:t>a koje su se koristile za postizanje zadanih ciljeva odnosno provjeru postavljenih hipoteza.</a:t>
            </a:r>
          </a:p>
          <a:p>
            <a:endParaRPr lang="hr-HR" sz="2200" dirty="0"/>
          </a:p>
          <a:p>
            <a:r>
              <a:rPr lang="hr-HR" sz="2200" dirty="0"/>
              <a:t>Napomena:</a:t>
            </a:r>
          </a:p>
          <a:p>
            <a:r>
              <a:rPr lang="hr-HR" sz="2200" dirty="0"/>
              <a:t>Materijal i metode istraživanja pisati prema odobrenoj temi doktorskog rada.</a:t>
            </a:r>
          </a:p>
          <a:p>
            <a:r>
              <a:rPr lang="hr-HR" sz="2200" dirty="0"/>
              <a:t>Ukoliko je došlo do manjih odstupanja – navesti razloge …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F7657949-2EEE-13E6-DFD5-45C82075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Materijal i metode istraživanja:</a:t>
            </a:r>
            <a:br>
              <a:rPr lang="pt-BR" dirty="0"/>
            </a:br>
            <a:r>
              <a:rPr lang="pt-BR" dirty="0"/>
              <a:t>Populacija, podaci, varijable, analize …</a:t>
            </a:r>
            <a:br>
              <a:rPr lang="pt-BR" dirty="0"/>
            </a:br>
            <a:endParaRPr lang="hr-HR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54DBD71B-6A21-04A7-7382-FC43D0B40D8C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doktorskog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0F66751-B92E-6D38-F270-B78B14055F5C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31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00F60-F8EC-B65E-95C2-132230885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prezentaciji doktorskog rada rezultate treba </a:t>
            </a:r>
          </a:p>
          <a:p>
            <a:r>
              <a:rPr lang="hr-HR" dirty="0"/>
              <a:t>vizualno prikazati u obliku tablica, grafova, slika, … i</a:t>
            </a:r>
          </a:p>
          <a:p>
            <a:r>
              <a:rPr lang="hr-HR" dirty="0"/>
              <a:t>usmeno obrazložiti (raspraviti) njihovo značenje i kritički ih usporediti s rezultatima sličnih istraživanja</a:t>
            </a:r>
          </a:p>
          <a:p>
            <a:endParaRPr lang="hr-H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60BA4-3C16-B2B7-51F1-D99AEF6A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Rezultati </a:t>
            </a:r>
            <a:br>
              <a:rPr lang="it-IT" dirty="0"/>
            </a:br>
            <a:r>
              <a:rPr lang="it-IT" dirty="0"/>
              <a:t>Navoditi ih prema strukturi istraživanja:</a:t>
            </a:r>
            <a:br>
              <a:rPr lang="it-IT" dirty="0"/>
            </a:br>
            <a:endParaRPr lang="hr-HR" dirty="0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8968EBAF-68D0-3F50-6BFB-70A89895B9A6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doktorskog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B62175E-8EDD-9EFF-841C-FE94AEF652BD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371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FE48-39A4-C50E-CD76-B745390CB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iznošenju zaključaka treba jasno slijediti postavljene hipoteze odnosno ciljeve. </a:t>
            </a:r>
          </a:p>
          <a:p>
            <a:endParaRPr lang="hr-HR" dirty="0"/>
          </a:p>
          <a:p>
            <a:r>
              <a:rPr lang="hr-HR" dirty="0"/>
              <a:t>Odgovore na postavljene istraživačke zadaće </a:t>
            </a:r>
          </a:p>
          <a:p>
            <a:r>
              <a:rPr lang="hr-HR" dirty="0"/>
              <a:t>napisati u natuknicama, a </a:t>
            </a:r>
          </a:p>
          <a:p>
            <a:r>
              <a:rPr lang="hr-HR" dirty="0"/>
              <a:t>opisno ih izložiti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EA836-70D7-BFD5-4685-77D1E4F93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Zaključci</a:t>
            </a:r>
            <a:br>
              <a:rPr lang="hr-HR" dirty="0"/>
            </a:br>
            <a:r>
              <a:rPr lang="hr-HR" dirty="0"/>
              <a:t>Odgovori na postavljene istraživačke zadaće:</a:t>
            </a:r>
            <a:br>
              <a:rPr lang="hr-HR" dirty="0"/>
            </a:br>
            <a:endParaRPr lang="hr-HR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498CC88A-F476-0CF5-68FB-8E1764BFCF4B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doktorskog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8249F6F-F0B7-1285-2369-2F5E0E3EFD28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05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B2861-3ED7-715B-F7C3-5E7F6A1D4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izložiti sadržaj doktorskog rada u trajanju od 30 – 45 minuta </a:t>
            </a:r>
          </a:p>
          <a:p>
            <a:r>
              <a:rPr lang="hr-HR" dirty="0"/>
              <a:t>ne prekoračiti vrijeme, ali niti prekomjerno skratiti </a:t>
            </a:r>
          </a:p>
          <a:p>
            <a:r>
              <a:rPr lang="hr-HR" dirty="0"/>
              <a:t>usredotočiti se i istaknuti bitno </a:t>
            </a:r>
          </a:p>
          <a:p>
            <a:r>
              <a:rPr lang="hr-HR" dirty="0"/>
              <a:t>pratiti sadržaj i rad iznijeti koherentno i organizirano</a:t>
            </a:r>
          </a:p>
          <a:p>
            <a:r>
              <a:rPr lang="hr-HR" dirty="0"/>
              <a:t>unaprijed planirati i vježbati </a:t>
            </a:r>
          </a:p>
          <a:p>
            <a:endParaRPr lang="hr-H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111B4-A270-CC2D-D0C5-0386007B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Javna obrana doktorskog rada</a:t>
            </a:r>
            <a:br>
              <a:rPr lang="sv-SE" dirty="0"/>
            </a:br>
            <a:r>
              <a:rPr lang="sv-SE" dirty="0"/>
              <a:t>Priprema izlaganja:</a:t>
            </a:r>
            <a:br>
              <a:rPr lang="sv-SE" dirty="0"/>
            </a:br>
            <a:endParaRPr lang="hr-HR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C129AF-F2E1-4F2B-E498-DB94D2F94AE8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doktorskog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13E2DF9-BC75-3684-E4F6-C31C493337DC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726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6624A4-949C-F27E-DCD8-67F70E049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najviše 30 – 40 slajdova</a:t>
            </a:r>
          </a:p>
          <a:p>
            <a:r>
              <a:rPr lang="hr-HR" dirty="0"/>
              <a:t>svaki slajd mora imati naslov </a:t>
            </a:r>
          </a:p>
          <a:p>
            <a:r>
              <a:rPr lang="hr-HR" dirty="0"/>
              <a:t>naslove pažljivo osmisliti</a:t>
            </a:r>
          </a:p>
          <a:p>
            <a:r>
              <a:rPr lang="hr-HR" dirty="0"/>
              <a:t>ne numerirati naslove, podnaslove, tablice i grafove</a:t>
            </a:r>
          </a:p>
          <a:p>
            <a:r>
              <a:rPr lang="hr-HR" dirty="0"/>
              <a:t>koristiti kratke izraze, imenice, glagole – ukratko natuknice, a ne cijele rečenice</a:t>
            </a:r>
          </a:p>
          <a:p>
            <a:r>
              <a:rPr lang="hr-HR" dirty="0"/>
              <a:t>držati se pravila „zlatnih 6“ – 6 točaka po slajdu i 6 riječi po točki</a:t>
            </a:r>
          </a:p>
          <a:p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09DB68-51B5-57D5-61EE-82DE5CE22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Javna obrana doktorskog rada</a:t>
            </a:r>
            <a:br>
              <a:rPr lang="sv-SE" dirty="0"/>
            </a:br>
            <a:r>
              <a:rPr lang="sv-SE" dirty="0"/>
              <a:t>Priprema slajdova:</a:t>
            </a:r>
            <a:br>
              <a:rPr lang="sv-SE" dirty="0"/>
            </a:br>
            <a:endParaRPr lang="hr-HR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3B2F2959-9745-C2EF-3309-F5FB748478A0}"/>
              </a:ext>
            </a:extLst>
          </p:cNvPr>
          <p:cNvSpPr txBox="1">
            <a:spLocks/>
          </p:cNvSpPr>
          <p:nvPr/>
        </p:nvSpPr>
        <p:spPr>
          <a:xfrm>
            <a:off x="5601463" y="6478848"/>
            <a:ext cx="3573360" cy="245091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doktorskog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B9CBC5-4A4E-EE3B-DF19-FBCBF59A39E1}"/>
              </a:ext>
            </a:extLst>
          </p:cNvPr>
          <p:cNvSpPr txBox="1">
            <a:spLocks/>
          </p:cNvSpPr>
          <p:nvPr/>
        </p:nvSpPr>
        <p:spPr>
          <a:xfrm>
            <a:off x="9443364" y="6421677"/>
            <a:ext cx="1159566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xx.xx.20xx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98979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996</Words>
  <Application>Microsoft Office PowerPoint</Application>
  <PresentationFormat>Widescreen</PresentationFormat>
  <Paragraphs>154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 (Body)</vt:lpstr>
      <vt:lpstr>Wingdings</vt:lpstr>
      <vt:lpstr>Tema sustava Office</vt:lpstr>
      <vt:lpstr>Prilagođeni dizajn</vt:lpstr>
      <vt:lpstr>Doktorski studij „Poljoprivredne znanosti” Obrana doktorskog rada  xx.xx.20xx.-upisati datum</vt:lpstr>
      <vt:lpstr>Uvod / Pregled / Plan izlaganja </vt:lpstr>
      <vt:lpstr>Uvod u tematiku istraživanja: </vt:lpstr>
      <vt:lpstr>Postavljene hipoteze i ciljevi: </vt:lpstr>
      <vt:lpstr>Materijal i metode istraživanja: Populacija, podaci, varijable, analize … </vt:lpstr>
      <vt:lpstr>Rezultati  Navoditi ih prema strukturi istraživanja: </vt:lpstr>
      <vt:lpstr>Zaključci Odgovori na postavljene istraživačke zadaće: </vt:lpstr>
      <vt:lpstr>Javna obrana doktorskog rada Priprema izlaganja: </vt:lpstr>
      <vt:lpstr>Javna obrana doktorskog rada Priprema slajdova: </vt:lpstr>
      <vt:lpstr>Javna obrana doktorskog rada Priprema slajdova – tablice i grafovi: </vt:lpstr>
      <vt:lpstr>Javna obrana doktorskog rada Korisni savjeti za izradu dobre vizualne prezentacije: </vt:lpstr>
      <vt:lpstr>Javna obrana doktorskog rada Korisni savjeti za izradu dobre vizualne prezentacije: </vt:lpstr>
      <vt:lpstr>Javna obrana doktorskog rada Korisni savjeti za usmeno izlaganje : </vt:lpstr>
      <vt:lpstr>Javna obrana doktorskog rada Datum obrane rada: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Darko Preiner</dc:creator>
  <cp:lastModifiedBy>NN</cp:lastModifiedBy>
  <cp:revision>5</cp:revision>
  <dcterms:created xsi:type="dcterms:W3CDTF">2025-03-24T14:32:39Z</dcterms:created>
  <dcterms:modified xsi:type="dcterms:W3CDTF">2025-03-25T13:13:24Z</dcterms:modified>
</cp:coreProperties>
</file>