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5"/>
  </p:handoutMasterIdLst>
  <p:sldIdLst>
    <p:sldId id="256" r:id="rId3"/>
    <p:sldId id="257" r:id="rId4"/>
    <p:sldId id="266" r:id="rId5"/>
    <p:sldId id="258" r:id="rId6"/>
    <p:sldId id="259" r:id="rId7"/>
    <p:sldId id="267" r:id="rId8"/>
    <p:sldId id="269" r:id="rId9"/>
    <p:sldId id="260" r:id="rId10"/>
    <p:sldId id="270" r:id="rId11"/>
    <p:sldId id="268" r:id="rId12"/>
    <p:sldId id="261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9CBBD-A9F3-4179-A1FD-E69506331B01}" v="260" dt="2025-03-24T22:08:58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215AB4C0-9F25-0C55-27B7-A11D3B0C9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0D0846-BAB8-825D-249E-C27B499C7D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5BC1-4653-4D1C-8957-D041D7B8059F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A8B981-0539-7E1F-657C-88F7ED6781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490F46-3C0A-88A5-913E-6E7E3A2B1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94DBF-9471-401F-8BC2-3637A5A226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01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67B9E-7BB9-4A00-4D8D-F017C52B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41" y="2235200"/>
            <a:ext cx="9144000" cy="2387600"/>
          </a:xfrm>
        </p:spPr>
        <p:txBody>
          <a:bodyPr anchor="b"/>
          <a:lstStyle>
            <a:lvl1pPr algn="l">
              <a:defRPr lang="hr-HR" sz="4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7" name="Rezervirano mjesto teksta 36">
            <a:extLst>
              <a:ext uri="{FF2B5EF4-FFF2-40B4-BE49-F238E27FC236}">
                <a16:creationId xmlns:a16="http://schemas.microsoft.com/office/drawing/2014/main" id="{E3C34AD6-6F6A-1B32-4B18-762C3D679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KLIKNITE DA BISTE DODALI PODNASLOV</a:t>
            </a:r>
          </a:p>
          <a:p>
            <a:pPr lvl="1"/>
            <a:endParaRPr lang="hr-HR"/>
          </a:p>
        </p:txBody>
      </p:sp>
      <p:sp>
        <p:nvSpPr>
          <p:cNvPr id="39" name="Rezervirano mjesto teksta 38">
            <a:extLst>
              <a:ext uri="{FF2B5EF4-FFF2-40B4-BE49-F238E27FC236}">
                <a16:creationId xmlns:a16="http://schemas.microsoft.com/office/drawing/2014/main" id="{D1DE5F75-E4FD-38AC-A10E-4B28D3A17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40" name="Rezervirano mjesto teksta 38">
            <a:extLst>
              <a:ext uri="{FF2B5EF4-FFF2-40B4-BE49-F238E27FC236}">
                <a16:creationId xmlns:a16="http://schemas.microsoft.com/office/drawing/2014/main" id="{0EF47078-DB24-FBD7-C602-3F8C9238B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309963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5EE45-272A-1048-F2FE-B818A4D3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FDBF78-4A46-30B9-D3F5-64B5A65A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94124BC-BB5E-3717-D485-FCD5456FD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FC3706-2799-090A-6576-DF121E292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C92DED-B16F-FCC2-5FD8-89E35D8F8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19BA7EC-59D1-2A80-2E6D-9D694374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1271C1-EB6C-4D5C-DEB8-894D4C32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A38F5F-DB4B-5705-4612-94FCE0E0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854C1210-1027-73D4-EAA9-92CDFF38A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5090" y="1481964"/>
            <a:ext cx="5496910" cy="5478423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hr-HR" sz="3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hr-HR"/>
              <a:t>01</a:t>
            </a:r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35D015BC-0EC7-B6F0-9A46-7E9C089726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711" y="2259067"/>
            <a:ext cx="2322731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1200" cap="all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Opis/ podnaslov poglavlja</a:t>
            </a:r>
          </a:p>
        </p:txBody>
      </p:sp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id="{9348E800-7460-3AA0-567E-24092B86C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711" y="1072548"/>
            <a:ext cx="4309296" cy="64633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4000" b="1" dirty="0">
                <a:solidFill>
                  <a:srgbClr val="009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Naslov poglavlja</a:t>
            </a:r>
          </a:p>
        </p:txBody>
      </p:sp>
    </p:spTree>
    <p:extLst>
      <p:ext uri="{BB962C8B-B14F-4D97-AF65-F5344CB8AC3E}">
        <p14:creationId xmlns:p14="http://schemas.microsoft.com/office/powerpoint/2010/main" val="196653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4B2525C-A858-FC63-8796-D355241C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B34772-8155-22E0-3B80-8BA58144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3C4B39-DCD8-389A-E828-E660F97D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84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E3445-7580-5681-2E96-877CFF24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403A94-72F0-7BA3-6A39-A8E092ED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93E614-594B-73BC-1B1C-DAAC1C2F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CDF034-4A2B-A978-7BA5-8B00D027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FB97347-0823-138A-66D3-2FB64839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5537946-9194-8E43-3588-6BC2EB1C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27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5CBE14-285A-D067-97CD-F21CC0D9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7D86B6-5BD5-32D0-5CBE-A13CB2330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A4CF65-2AEF-038C-EA88-CDD2EF33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434948-E40B-25FF-DB04-BF5ADE22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921997-13E6-D58A-9AA7-68909BCF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D387E54-167C-B314-B068-F66717761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F06CA0-D669-A69E-159A-4111F296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B74A24-6A6C-5A57-E849-89F5E3E2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673B4B-E0E8-D42A-F16F-AAD1B2A5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336662-C8A1-C10C-D62E-CB0B702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69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DAE5B-E32D-E4EA-3E2B-30FD1D37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A60638-9498-5B56-13D3-5F24CBCB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C72138-0C3E-3459-03CE-DF5BBB0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410F3E-40A1-4066-00E8-5AE99CC3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157E0F-6442-1DF9-770B-2616512B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42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BB3D-36FB-8C71-7632-81442C3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42097-7DC0-7ECD-73A8-63BA2A8C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22D40-EA6B-DC03-ED5F-EEB4104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01359C-60FF-85D2-F8E4-6B3F5918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D7188-3972-BA5E-AABE-4DEF73F5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32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BF868-ECC9-2775-2204-56A68A99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E8506D-A5D3-E78F-58E2-D5DB3E1C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4FEE2C-ABF9-F551-E58C-B8B661B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A2BA62-BAA0-81DD-CFE7-25BEF24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2134DD-71DB-F1E3-C923-4C90083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68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257E7-4721-3AA8-31BC-CDE5BBFE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427709D-AB1A-B6BE-7601-E15D5E7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4AAA95-7DA0-24D8-BE90-EFEBBE91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8D039E-62E6-1AB5-5976-EE4F202D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0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2650603"/>
            <a:ext cx="10624595" cy="370389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1919A603-D28F-A91E-DD87-7551E9AC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624595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6595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2BFB18C-22ED-9E60-A55D-69990BC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DD15D0-FB81-0AC3-15CB-0AC33A63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CD07FE4-9973-D408-0D82-1CFD8806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26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0F438-E950-E1F7-786B-880113B2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FD61DD-F3F5-A9EB-6FD6-E134BE77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C8B23E1-D34C-E7A1-968D-8DA635721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2CCD6D-E720-6147-EF4C-2EBC27D1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30B26A-91A5-DC39-3680-1622138B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24F5FB-526B-3BBB-49ED-0BB9987E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77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729DA-EF17-FC5D-65E3-794D019B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0A3C0D-3A02-8B65-0F5D-2F0A881D9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B07238-5812-D5A6-5387-18E95D85F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4EACA4-FD63-90DF-3359-3AE82F32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89AAAC-FF45-ACB5-9A62-A67C0E3A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F5EDF6-BFD1-EC39-FFC0-9B7FCA3D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4D821-328B-8C48-DFD8-0580B412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59A3F2-4BB3-4734-2EFD-995B34DF6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A7802C-491D-6540-BCE8-D1813C5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2DBDBA-1FF4-19E3-3A04-9C839635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380F88-C4DE-3571-F00B-10A064C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209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FC092F3-7908-49D4-CB2E-7BBCE25E4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9B6518-2392-CFCE-455A-489E04929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08D9C2-FE75-DEF0-D02B-A8E7DA88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A300D3-3B66-74C9-2A79-F5D78179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15D5C0-E662-9A5E-4E37-27ECD379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3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1166648"/>
            <a:ext cx="10624595" cy="518785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</p:spTree>
    <p:extLst>
      <p:ext uri="{BB962C8B-B14F-4D97-AF65-F5344CB8AC3E}">
        <p14:creationId xmlns:p14="http://schemas.microsoft.com/office/powerpoint/2010/main" val="4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639027"/>
            <a:ext cx="5254906" cy="3537935"/>
          </a:xfrm>
        </p:spPr>
        <p:txBody>
          <a:bodyPr/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endParaRPr lang="hr-HR"/>
          </a:p>
          <a:p>
            <a:pPr lvl="0"/>
            <a:endParaRPr lang="hr-HR"/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6885" y="2609711"/>
            <a:ext cx="5145910" cy="3567251"/>
          </a:xfrm>
        </p:spPr>
        <p:txBody>
          <a:bodyPr>
            <a:normAutofit/>
          </a:bodyPr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0EAC3A72-01F9-0215-AB1D-F2F33B7E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1759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poredb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ED2162-03C8-DE40-71BB-EE786C16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206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4C040B5-6847-321B-3087-9A7474411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55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Rezervirano mjesto teksta 2">
            <a:extLst>
              <a:ext uri="{FF2B5EF4-FFF2-40B4-BE49-F238E27FC236}">
                <a16:creationId xmlns:a16="http://schemas.microsoft.com/office/drawing/2014/main" id="{45604B2F-B356-E1CA-14A2-14A41A692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05679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D5901707-C618-3189-EBDB-F35B72D8EB4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05679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Rezervirano mjesto teksta 2">
            <a:extLst>
              <a:ext uri="{FF2B5EF4-FFF2-40B4-BE49-F238E27FC236}">
                <a16:creationId xmlns:a16="http://schemas.microsoft.com/office/drawing/2014/main" id="{7A4948DA-E16E-21D5-5775-34A517F364B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293704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5" name="Rezervirano mjesto sadržaja 3">
            <a:extLst>
              <a:ext uri="{FF2B5EF4-FFF2-40B4-BE49-F238E27FC236}">
                <a16:creationId xmlns:a16="http://schemas.microsoft.com/office/drawing/2014/main" id="{16B50FD2-B272-7CC3-3E13-958DA9DC1A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93704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1FC5D484-A542-C352-4DF1-D755845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1122251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487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537066"/>
            <a:ext cx="3407979" cy="3660438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0"/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97A546-D314-CC78-65A1-325C27F64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512" y="2537066"/>
            <a:ext cx="3407979" cy="3694574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54816" y="2519998"/>
            <a:ext cx="3407979" cy="3694573"/>
          </a:xfrm>
        </p:spPr>
        <p:txBody>
          <a:bodyPr>
            <a:normAutofit/>
          </a:bodyPr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2E60CD60-9D23-F979-29FF-25CE2259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7220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20C6C-AD99-2654-BE45-A69B6FD6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2192"/>
            <a:ext cx="3932237" cy="1336880"/>
          </a:xfrm>
        </p:spPr>
        <p:txBody>
          <a:bodyPr anchor="b"/>
          <a:lstStyle>
            <a:lvl1pPr>
              <a:defRPr lang="hr-HR" sz="2400" b="1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860C4BC-E86E-10FC-324C-3E505395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2309" y="1192192"/>
            <a:ext cx="6319777" cy="5220802"/>
          </a:xfrm>
        </p:spPr>
        <p:txBody>
          <a:bodyPr>
            <a:normAutofit/>
          </a:bodyPr>
          <a:lstStyle>
            <a:lvl1pPr marL="0" indent="0">
              <a:buNone/>
              <a:defRPr lang="hr-HR" sz="2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5A1782C-C4EB-B5A2-2E1B-5B7FE6DF4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1406"/>
            <a:ext cx="3932237" cy="381158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hr-HR" sz="2000" b="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51356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0EAA34-6786-EE9B-32A3-197CB449D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41" y="3717574"/>
            <a:ext cx="10515600" cy="646331"/>
          </a:xfrm>
          <a:noFill/>
        </p:spPr>
        <p:txBody>
          <a:bodyPr wrap="square">
            <a:spAutoFit/>
          </a:bodyPr>
          <a:lstStyle>
            <a:lvl1pPr>
              <a:defRPr lang="hr-HR" sz="4000" b="1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Kliknite da biste dodali tekst</a:t>
            </a:r>
          </a:p>
        </p:txBody>
      </p:sp>
      <p:sp>
        <p:nvSpPr>
          <p:cNvPr id="7" name="Rezervirano mjesto teksta 36">
            <a:extLst>
              <a:ext uri="{FF2B5EF4-FFF2-40B4-BE49-F238E27FC236}">
                <a16:creationId xmlns:a16="http://schemas.microsoft.com/office/drawing/2014/main" id="{F97F2886-B367-533B-4F72-BA6039FB57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PODNASLOV</a:t>
            </a:r>
          </a:p>
          <a:p>
            <a:pPr lvl="1"/>
            <a:endParaRPr lang="hr-HR"/>
          </a:p>
        </p:txBody>
      </p:sp>
      <p:sp>
        <p:nvSpPr>
          <p:cNvPr id="8" name="Rezervirano mjesto teksta 38">
            <a:extLst>
              <a:ext uri="{FF2B5EF4-FFF2-40B4-BE49-F238E27FC236}">
                <a16:creationId xmlns:a16="http://schemas.microsoft.com/office/drawing/2014/main" id="{5687EC65-3F2B-A77F-FFC7-BD17DC457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9" name="Rezervirano mjesto teksta 38">
            <a:extLst>
              <a:ext uri="{FF2B5EF4-FFF2-40B4-BE49-F238E27FC236}">
                <a16:creationId xmlns:a16="http://schemas.microsoft.com/office/drawing/2014/main" id="{58DC73B5-3C4D-0098-B4A0-B6F2C805E5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41179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6C4EF-B67E-409B-3BF4-1FE908C2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CD8F24-DBA3-81E9-74B3-5C45F2FED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094C97-4F6C-EB25-E920-78BB1B973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5E9D3F-2EF7-7F80-4B38-39324349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3F248E-5D1E-0C99-570D-6D29FE3B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AF0C4B-3FBA-ABBF-A7B7-C38374B8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99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959EC3-82C5-2786-BD7A-4208C415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33B83F-9E6B-B8E5-9896-E7552D7E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5CB588-6D00-DD8D-6F07-D44108A17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F2498-80CE-401E-A882-96A924730E8A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C77BEB-8E09-884F-47FA-F35A0ED9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5829AC-C809-0A66-3660-E722CA931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3" r:id="rId4"/>
    <p:sldLayoutId id="2147483672" r:id="rId5"/>
    <p:sldLayoutId id="2147483664" r:id="rId6"/>
    <p:sldLayoutId id="214748365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6E059C2-4578-B9D3-700F-3DE08A4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77F6B1-AC16-52BA-43D0-9B7DF20A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97116F-9CDF-7B06-DB92-148ADB87A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F3E6F-46BA-4740-BB19-9D0EBBF41886}" type="datetimeFigureOut">
              <a:rPr lang="hr-HR" smtClean="0"/>
              <a:t>31.3.2025.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AE540A-69AB-2F72-8E06-1CF9597B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FF60C9-BE9D-A9D3-7614-DB33E4A5B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2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.unizg.hr/upload/nastava/ds_upute_odbora_202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B6DAB1D-2C89-F8AB-6168-213C8ABD1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98" y="1864044"/>
            <a:ext cx="10881774" cy="1351767"/>
          </a:xfrm>
        </p:spPr>
        <p:txBody>
          <a:bodyPr>
            <a:normAutofit/>
          </a:bodyPr>
          <a:lstStyle/>
          <a:p>
            <a:pPr algn="ctr"/>
            <a:r>
              <a:rPr lang="hr-HR" sz="2000" dirty="0"/>
              <a:t>Doktorski studij „Poljoprivredne znanosti”</a:t>
            </a:r>
            <a:br>
              <a:rPr lang="hr-HR" sz="2000" dirty="0"/>
            </a:br>
            <a:r>
              <a:rPr lang="hr-HR" sz="2000" dirty="0"/>
              <a:t>Javna obrana nacrta doktorskog rada</a:t>
            </a:r>
            <a:br>
              <a:rPr lang="hr-HR" sz="2400" dirty="0"/>
            </a:br>
            <a:br>
              <a:rPr lang="hr-HR" sz="2400" dirty="0"/>
            </a:br>
            <a:r>
              <a:rPr lang="hr-HR" sz="1800" dirty="0"/>
              <a:t>XX.XX.20XX.-upisati datum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4891E6EB-DBFF-3011-4C9A-35DE973B8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911" y="5652814"/>
            <a:ext cx="4246180" cy="463108"/>
          </a:xfrm>
        </p:spPr>
        <p:txBody>
          <a:bodyPr>
            <a:normAutofit/>
          </a:bodyPr>
          <a:lstStyle/>
          <a:p>
            <a:r>
              <a:rPr lang="hr-HR" sz="1400" dirty="0"/>
              <a:t>STUDENT: Ime i Prezime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FC471C16-9F22-DA74-F957-D83246D05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5154" y="5636389"/>
            <a:ext cx="3001287" cy="463108"/>
          </a:xfrm>
        </p:spPr>
        <p:txBody>
          <a:bodyPr/>
          <a:lstStyle/>
          <a:p>
            <a:r>
              <a:rPr lang="hr-HR" dirty="0"/>
              <a:t>STUDIJSKI SAVJETNIK/CI:</a:t>
            </a:r>
          </a:p>
          <a:p>
            <a:r>
              <a:rPr lang="hr-HR" dirty="0"/>
              <a:t>Titula. Ime i Prezime</a:t>
            </a:r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9CE385C4-D924-14D1-76D4-10E3FC47A2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3674E-EF99-779C-E390-FE3EC7176243}"/>
              </a:ext>
            </a:extLst>
          </p:cNvPr>
          <p:cNvSpPr txBox="1"/>
          <p:nvPr/>
        </p:nvSpPr>
        <p:spPr>
          <a:xfrm>
            <a:off x="257798" y="2918915"/>
            <a:ext cx="10462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400" dirty="0">
              <a:solidFill>
                <a:schemeClr val="bg1"/>
              </a:solidFill>
            </a:endParaRPr>
          </a:p>
          <a:p>
            <a:pPr algn="ctr"/>
            <a:r>
              <a: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</a:t>
            </a:r>
          </a:p>
        </p:txBody>
      </p:sp>
    </p:spTree>
    <p:extLst>
      <p:ext uri="{BB962C8B-B14F-4D97-AF65-F5344CB8AC3E}">
        <p14:creationId xmlns:p14="http://schemas.microsoft.com/office/powerpoint/2010/main" val="16648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http://www.agr.unizg.hr/photogallery/1c6c47a31b3305b8f1f76df3a14734de.jpg">
            <a:extLst>
              <a:ext uri="{FF2B5EF4-FFF2-40B4-BE49-F238E27FC236}">
                <a16:creationId xmlns:a16="http://schemas.microsoft.com/office/drawing/2014/main" id="{57B1DE80-9317-796A-7527-AD2D5FB0004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949" y="2512134"/>
            <a:ext cx="5145910" cy="401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88A019-DAE1-47C4-E2FD-EB7420D0B54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hr-HR" dirty="0"/>
              <a:t>slike – dovoljne rezolucije </a:t>
            </a:r>
          </a:p>
          <a:p>
            <a:r>
              <a:rPr lang="hr-HR" dirty="0"/>
              <a:t>veličinu u ppt mijenjajte dijagonalno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C0F3EA-4514-0440-C656-59E1FD23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Javna obrana nacrta doktorskog rada</a:t>
            </a:r>
            <a:br>
              <a:rPr lang="hr-HR" dirty="0"/>
            </a:br>
            <a:r>
              <a:rPr lang="hr-HR" dirty="0"/>
              <a:t>Korisni savjeti za izradu dobre vizualne prezentacije:</a:t>
            </a:r>
            <a:br>
              <a:rPr lang="hr-HR" dirty="0"/>
            </a:br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F6225-E4F2-63A7-39F2-132586DB59E3}"/>
              </a:ext>
            </a:extLst>
          </p:cNvPr>
          <p:cNvSpPr txBox="1"/>
          <p:nvPr/>
        </p:nvSpPr>
        <p:spPr>
          <a:xfrm>
            <a:off x="6459877" y="519899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… navesti izvor !!!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B2137F1C-7015-8976-A45A-CB90C47CB592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517B80E-F0E5-FEDC-35FF-AE0A5061601E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87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D873-84FA-5421-82B1-E6C1432C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isprobajte cijelu vašu obranu (ppt + usmeno) uz provjeru vremena, barem jedanput!</a:t>
            </a:r>
          </a:p>
          <a:p>
            <a:r>
              <a:rPr lang="hr-HR" dirty="0"/>
              <a:t>provjerite radi li sve kako treba – računalo, projektor, …</a:t>
            </a:r>
          </a:p>
          <a:p>
            <a:r>
              <a:rPr lang="hr-HR" dirty="0"/>
              <a:t>izlažite obranu u stojećem položaju</a:t>
            </a:r>
          </a:p>
          <a:p>
            <a:r>
              <a:rPr lang="hr-HR" dirty="0"/>
              <a:t>govorite razgovijetno i dovoljno glasno</a:t>
            </a:r>
          </a:p>
          <a:p>
            <a:r>
              <a:rPr lang="hr-HR" dirty="0"/>
              <a:t>gledajte u publiku - povjerenstvo</a:t>
            </a:r>
          </a:p>
          <a:p>
            <a:r>
              <a:rPr lang="hr-HR" dirty="0"/>
              <a:t>pazite na govor tijela, gestikulaciju, intonaciju</a:t>
            </a:r>
          </a:p>
          <a:p>
            <a:r>
              <a:rPr lang="hr-HR" dirty="0"/>
              <a:t>ne čitajte sa slajdova</a:t>
            </a:r>
          </a:p>
          <a:p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EC2CB-86A3-1132-516B-C63F86DC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Javna obrana nacrta doktorskog rada</a:t>
            </a:r>
            <a:br>
              <a:rPr lang="hr-HR" dirty="0"/>
            </a:br>
            <a:r>
              <a:rPr lang="hr-HR" dirty="0"/>
              <a:t>Korisni savjeti za usmeno izlaganje :</a:t>
            </a:r>
            <a:br>
              <a:rPr lang="hr-HR" dirty="0"/>
            </a:br>
            <a:endParaRPr lang="hr-H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A68F0B-8D18-8131-31BD-3735276BE8E9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84A55C-2D87-1260-CF0E-6AF849AA6CD2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26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5DA31C-7598-534E-A889-67F45A27C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Upisivanje datuma obrane:</a:t>
            </a:r>
          </a:p>
          <a:p>
            <a:r>
              <a:rPr lang="hr-HR" dirty="0"/>
              <a:t>Insert</a:t>
            </a:r>
          </a:p>
          <a:p>
            <a:r>
              <a:rPr lang="hr-HR" dirty="0"/>
              <a:t>Date &amp; Time</a:t>
            </a:r>
          </a:p>
          <a:p>
            <a:r>
              <a:rPr lang="hr-HR" dirty="0"/>
              <a:t>Upisati datum – xx.xx.20xx.</a:t>
            </a:r>
          </a:p>
          <a:p>
            <a:r>
              <a:rPr lang="hr-HR" dirty="0"/>
              <a:t>Apply to 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64D8D0-063C-0B0C-BD28-785C3D6B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Javna obrana nacrta doktorskog rada</a:t>
            </a:r>
            <a:br>
              <a:rPr lang="pl-PL" dirty="0"/>
            </a:br>
            <a:r>
              <a:rPr lang="pl-PL" dirty="0"/>
              <a:t>Datum obrane nacrta:</a:t>
            </a:r>
            <a:br>
              <a:rPr lang="pl-PL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1287EB7-ED3A-4D5F-1D72-4B8A7C63C5A8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FD07D2-C15D-36ED-ECE4-289C292CE979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75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F941726-A0E8-5518-809E-2D4753A2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1" y="1090339"/>
            <a:ext cx="10625140" cy="1313814"/>
          </a:xfrm>
        </p:spPr>
        <p:txBody>
          <a:bodyPr>
            <a:noAutofit/>
          </a:bodyPr>
          <a:lstStyle/>
          <a:p>
            <a:r>
              <a:rPr lang="hr-HR" dirty="0"/>
              <a:t>Uvod / Pregled / Plan izlaganja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A6148-37F3-6B74-E2B7-54FD52A2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2507287"/>
            <a:ext cx="10625137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800" u="sng" dirty="0">
                <a:solidFill>
                  <a:schemeClr val="bg1">
                    <a:lumMod val="50000"/>
                  </a:schemeClr>
                </a:solidFill>
              </a:rPr>
              <a:t>Podsjetnik:</a:t>
            </a:r>
          </a:p>
          <a:p>
            <a:pPr algn="just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javnoj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obrani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teme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doktorand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vremenu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800" b="1" dirty="0">
                <a:solidFill>
                  <a:schemeClr val="bg1">
                    <a:lumMod val="50000"/>
                  </a:schemeClr>
                </a:solidFill>
              </a:rPr>
              <a:t>15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do 20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minuta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uz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vizualnu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prezentaciju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iznosi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osnovnu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ideju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istraživanja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uvodi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u problem,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temeljnu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literaturu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pojašnjava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hipoteze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ciljeve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materijal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metode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istraživanja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ističe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očekivani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znanstveni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doprinos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doktorskog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rada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Subtitle 32">
            <a:extLst>
              <a:ext uri="{FF2B5EF4-FFF2-40B4-BE49-F238E27FC236}">
                <a16:creationId xmlns:a16="http://schemas.microsoft.com/office/drawing/2014/main" id="{850BA07C-B51C-3212-9926-B265184AA768}"/>
              </a:ext>
            </a:extLst>
          </p:cNvPr>
          <p:cNvSpPr txBox="1">
            <a:spLocks/>
          </p:cNvSpPr>
          <p:nvPr/>
        </p:nvSpPr>
        <p:spPr>
          <a:xfrm>
            <a:off x="1894204" y="3905875"/>
            <a:ext cx="8294595" cy="230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Pravilo / pomoć: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ću reći    	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	1 do 2 slajda … UVOD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reći   	 	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	10 do 15 slajdova … ZAPLET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ponoviti!		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	1 do 2 slajda … RASPLET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7E6EA-9A8F-211B-B394-3A0AA8CD3D17}"/>
              </a:ext>
            </a:extLst>
          </p:cNvPr>
          <p:cNvSpPr txBox="1"/>
          <p:nvPr/>
        </p:nvSpPr>
        <p:spPr>
          <a:xfrm>
            <a:off x="728661" y="5444495"/>
            <a:ext cx="9874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koristiti ovaj predložak – izbrisati naslove, tekst i ilustracije i ubaciti svoje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3D57FC4-6BCC-CD9A-3836-3891D03E729F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70BDAFC-0ADA-93FA-03B9-FC3F5123345D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33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FE71-F7CF-DEAE-F8AC-3A0741B6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4" y="1078787"/>
            <a:ext cx="10624596" cy="1417833"/>
          </a:xfrm>
        </p:spPr>
        <p:txBody>
          <a:bodyPr>
            <a:noAutofit/>
          </a:bodyPr>
          <a:lstStyle/>
          <a:p>
            <a:r>
              <a:rPr lang="hr-HR" dirty="0"/>
              <a:t>Problem – opisati:</a:t>
            </a:r>
            <a:br>
              <a:rPr lang="hr-HR" dirty="0"/>
            </a:br>
            <a:r>
              <a:rPr lang="hr-HR" dirty="0"/>
              <a:t>Hipoteze … Ciljevi … 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5" name="Subtitle 32">
            <a:extLst>
              <a:ext uri="{FF2B5EF4-FFF2-40B4-BE49-F238E27FC236}">
                <a16:creationId xmlns:a16="http://schemas.microsoft.com/office/drawing/2014/main" id="{75938DE5-698F-207E-E3B0-725D616BD9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8663" y="2651125"/>
            <a:ext cx="10625137" cy="3703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Navesti:</a:t>
            </a:r>
          </a:p>
          <a:p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Pitanja koja se javljaju … </a:t>
            </a:r>
          </a:p>
          <a:p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Objasniti važnost istraživane teme …</a:t>
            </a:r>
          </a:p>
          <a:p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se o problemu se do sada zna …</a:t>
            </a:r>
          </a:p>
          <a:p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je motiv istraživanja …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Hipoteze: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Ciljevi: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8AA0A6B-C889-961D-02F8-68835FD0F6E9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761536-55A7-0EE6-57B7-B8B2995CB672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6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BE1C-71D8-6BAF-6BF5-5EBABEA1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203354"/>
            <a:ext cx="10624595" cy="1201449"/>
          </a:xfrm>
        </p:spPr>
        <p:txBody>
          <a:bodyPr>
            <a:noAutofit/>
          </a:bodyPr>
          <a:lstStyle/>
          <a:p>
            <a:r>
              <a:rPr lang="pt-BR" dirty="0"/>
              <a:t>Materijal i metode istraživanja:</a:t>
            </a:r>
            <a:br>
              <a:rPr lang="pt-BR" dirty="0"/>
            </a:br>
            <a:r>
              <a:rPr lang="pt-BR" dirty="0"/>
              <a:t>Populacija, podaci, varijable, analize …</a:t>
            </a:r>
            <a:br>
              <a:rPr lang="pt-BR" dirty="0"/>
            </a:br>
            <a:endParaRPr lang="hr-HR" dirty="0"/>
          </a:p>
        </p:txBody>
      </p:sp>
      <p:sp>
        <p:nvSpPr>
          <p:cNvPr id="7" name="Subtitle 32">
            <a:extLst>
              <a:ext uri="{FF2B5EF4-FFF2-40B4-BE49-F238E27FC236}">
                <a16:creationId xmlns:a16="http://schemas.microsoft.com/office/drawing/2014/main" id="{2E53587A-2582-9BFD-C7CB-92422033D0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8663" y="2601379"/>
            <a:ext cx="10625137" cy="3703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Opisati predviđeni </a:t>
            </a:r>
          </a:p>
          <a:p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materijal istraživanja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kao i način prikupljanja podataka, pokusni plan, osnovnu pokusnu jedinicu, kontrolu, zavisne i nezavisne varijable, veličinu uzoraka, broj ponavljanja i pokusnu grešku te </a:t>
            </a:r>
          </a:p>
          <a:p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 analiza 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 polju, u laboratoriju – instrumenti, na terenu, …, statističke, ) – koje i u koju svrhu, … 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koje će se koristiti za postizanje zadanih ciljeva odnosno provjeru postavljenih hipoteza.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Prema: 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https://www.agr.unizg.hr/upload/nastava/ds_upute_odbora_2025.pdf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7D70E75-9BA5-517A-4D2F-D260F7F1C4D8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64351F2-A108-1313-4CD2-3EEB196CF8C2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31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0FF7-E727-0662-4394-41941054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1" y="1109609"/>
            <a:ext cx="11044979" cy="1140029"/>
          </a:xfrm>
        </p:spPr>
        <p:txBody>
          <a:bodyPr>
            <a:noAutofit/>
          </a:bodyPr>
          <a:lstStyle/>
          <a:p>
            <a:r>
              <a:rPr lang="hr-HR" dirty="0"/>
              <a:t>Očekivani znanstveni doprinos predloženog istraživanja:</a:t>
            </a:r>
            <a:br>
              <a:rPr lang="hr-HR" dirty="0"/>
            </a:br>
            <a:r>
              <a:rPr lang="hr-HR" dirty="0"/>
              <a:t>Disertacija kao znanstveno djelo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11" name="Subtitle 32">
            <a:extLst>
              <a:ext uri="{FF2B5EF4-FFF2-40B4-BE49-F238E27FC236}">
                <a16:creationId xmlns:a16="http://schemas.microsoft.com/office/drawing/2014/main" id="{6FD5C044-387F-90DE-1A27-DFE0622A07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8663" y="2651125"/>
            <a:ext cx="10625137" cy="3703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Istaknuti što će to ovu disertaciju činiti 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znanstvenim djelom 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što je novo, inovativno, interdisciplinarno, multidisciplinarno, aktualno, … - 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originalno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D582F1F2-9B4D-3362-7F6B-53AFABF64A9C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6CAD9D3-995E-EF54-FD21-F28A940C397A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71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AEE1B6-990B-D3B6-0974-BE830685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254725"/>
            <a:ext cx="10624595" cy="1201449"/>
          </a:xfrm>
        </p:spPr>
        <p:txBody>
          <a:bodyPr>
            <a:noAutofit/>
          </a:bodyPr>
          <a:lstStyle/>
          <a:p>
            <a:r>
              <a:rPr lang="sv-SE" dirty="0"/>
              <a:t>Javna obrana nacrta doktorskog rada</a:t>
            </a:r>
            <a:br>
              <a:rPr lang="sv-SE" dirty="0"/>
            </a:br>
            <a:r>
              <a:rPr lang="sv-SE" dirty="0"/>
              <a:t>Priprema izlaganja:</a:t>
            </a:r>
            <a:br>
              <a:rPr lang="sv-SE" dirty="0"/>
            </a:br>
            <a:endParaRPr lang="hr-HR" dirty="0"/>
          </a:p>
        </p:txBody>
      </p:sp>
      <p:sp>
        <p:nvSpPr>
          <p:cNvPr id="4" name="Subtitle 32">
            <a:extLst>
              <a:ext uri="{FF2B5EF4-FFF2-40B4-BE49-F238E27FC236}">
                <a16:creationId xmlns:a16="http://schemas.microsoft.com/office/drawing/2014/main" id="{CA244D2E-367E-9A15-A54D-D4D5348A86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8663" y="2651125"/>
            <a:ext cx="10625137" cy="3703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izložiti sadržaj teme doktorskog rada u trajanju od 15 – 20 minuta </a:t>
            </a:r>
          </a:p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prekoračiti vrijeme, ali niti prekomjerno skratiti </a:t>
            </a:r>
          </a:p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usredotočiti se i istaknuti bitno </a:t>
            </a:r>
          </a:p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pratiti sadržaj i rad iznijeti koherentno i organizirano</a:t>
            </a:r>
          </a:p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unaprijed planirati i vježbati 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8D26DAB8-FCEC-1D62-52A4-12005FF23F04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7C897D-5850-057A-A9FE-14F22B2A063C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59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363288-341B-824F-2A79-28E381EE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najviše 15 – 20 slajdova</a:t>
            </a:r>
          </a:p>
          <a:p>
            <a:r>
              <a:rPr lang="hr-HR" dirty="0"/>
              <a:t>svaki slajd mora imati naslov </a:t>
            </a:r>
          </a:p>
          <a:p>
            <a:r>
              <a:rPr lang="hr-HR" dirty="0"/>
              <a:t>naslove pažljivo osmisliti</a:t>
            </a:r>
          </a:p>
          <a:p>
            <a:r>
              <a:rPr lang="hr-HR" dirty="0"/>
              <a:t>ne numerirati naslove, podnaslove, tablice i grafove</a:t>
            </a:r>
          </a:p>
          <a:p>
            <a:r>
              <a:rPr lang="hr-HR" dirty="0"/>
              <a:t>koristiti kratke izraze, imenice, glagole – ukratko natuknice, a ne cijele rečenice</a:t>
            </a:r>
          </a:p>
          <a:p>
            <a:r>
              <a:rPr lang="hr-HR" dirty="0"/>
              <a:t>držati se pravila „zlatnih 6“ – 6 točaka po slajdu i 6 riječi po točki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5DCA4-BBF1-8EC7-5946-8C0EFEB0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4" y="1182805"/>
            <a:ext cx="10624595" cy="1201449"/>
          </a:xfrm>
        </p:spPr>
        <p:txBody>
          <a:bodyPr>
            <a:noAutofit/>
          </a:bodyPr>
          <a:lstStyle/>
          <a:p>
            <a:r>
              <a:rPr lang="hr-HR" dirty="0"/>
              <a:t>Javna obrana nacrta doktorskog rada</a:t>
            </a:r>
            <a:br>
              <a:rPr lang="hr-HR" dirty="0"/>
            </a:br>
            <a:r>
              <a:rPr lang="hr-HR" dirty="0"/>
              <a:t>Priprema slajdova:</a:t>
            </a:r>
            <a:br>
              <a:rPr lang="hr-HR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8A9F265-7DE1-BA19-F668-9B512D028F14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DF29E9-6277-BAE9-3873-3CCD4B9039DF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37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5F1A-6F90-D33D-A9A1-7AEC0979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2584730"/>
            <a:ext cx="10624595" cy="3703898"/>
          </a:xfrm>
        </p:spPr>
        <p:txBody>
          <a:bodyPr/>
          <a:lstStyle/>
          <a:p>
            <a:r>
              <a:rPr lang="hr-HR" dirty="0"/>
              <a:t>naslove svih ilustracija - tablica, slika …, pozicionirati iznad </a:t>
            </a:r>
          </a:p>
          <a:p>
            <a:r>
              <a:rPr lang="hr-HR" dirty="0"/>
              <a:t>iz naslova izostaviti oznake i numeracije </a:t>
            </a:r>
          </a:p>
          <a:p>
            <a:pPr marL="0" indent="0">
              <a:buNone/>
            </a:pPr>
            <a:r>
              <a:rPr lang="hr-HR" dirty="0"/>
              <a:t>     - ne pisati: Tablica 4.2.1., Tablica 4.3.2., Slika 2.1., …</a:t>
            </a:r>
          </a:p>
          <a:p>
            <a:r>
              <a:rPr lang="hr-HR" dirty="0"/>
              <a:t>simbolima uputiti na podbilješku / legendu</a:t>
            </a:r>
          </a:p>
          <a:p>
            <a:r>
              <a:rPr lang="hr-HR" dirty="0"/>
              <a:t>paziti na veličinu slova /brojeva … čitljivost tablice!</a:t>
            </a:r>
          </a:p>
          <a:p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249FF-1557-169E-F8AA-87E21144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02" y="1172532"/>
            <a:ext cx="10624595" cy="1201449"/>
          </a:xfrm>
        </p:spPr>
        <p:txBody>
          <a:bodyPr>
            <a:noAutofit/>
          </a:bodyPr>
          <a:lstStyle/>
          <a:p>
            <a:r>
              <a:rPr lang="sv-SE" dirty="0"/>
              <a:t>Javna obrana nacrta doktorskog rada</a:t>
            </a:r>
            <a:br>
              <a:rPr lang="sv-SE" dirty="0"/>
            </a:br>
            <a:r>
              <a:rPr lang="sv-SE" dirty="0"/>
              <a:t>Priprema slajdova – tablice i grafovi:</a:t>
            </a:r>
            <a:br>
              <a:rPr lang="sv-SE" dirty="0"/>
            </a:br>
            <a:endParaRPr lang="hr-H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35BB2-8D1E-6000-B312-0005067ED539}"/>
              </a:ext>
            </a:extLst>
          </p:cNvPr>
          <p:cNvSpPr/>
          <p:nvPr/>
        </p:nvSpPr>
        <p:spPr>
          <a:xfrm>
            <a:off x="5342229" y="5708170"/>
            <a:ext cx="500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X</a:t>
            </a:r>
            <a:endParaRPr lang="hr-HR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E135327-37D3-74E9-EC5C-A94B48C8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352" y="5708170"/>
            <a:ext cx="24652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Izvor: … navesti izvor !!!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A6E49E-0B5A-1B1A-1827-B180D04DAD5E}"/>
              </a:ext>
            </a:extLst>
          </p:cNvPr>
          <p:cNvSpPr/>
          <p:nvPr/>
        </p:nvSpPr>
        <p:spPr>
          <a:xfrm>
            <a:off x="10765177" y="5580742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hr-HR" sz="4000" b="1" dirty="0">
              <a:solidFill>
                <a:srgbClr val="00B05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6A69B7-1E83-8C61-55BB-4A44969E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03" y="4623160"/>
            <a:ext cx="4671876" cy="19031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EFC3E-3235-A78F-4773-0C90A72F5FE5}"/>
              </a:ext>
            </a:extLst>
          </p:cNvPr>
          <p:cNvCxnSpPr>
            <a:cxnSpLocks/>
          </p:cNvCxnSpPr>
          <p:nvPr/>
        </p:nvCxnSpPr>
        <p:spPr>
          <a:xfrm flipV="1">
            <a:off x="838200" y="4623160"/>
            <a:ext cx="4617379" cy="1876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13">
            <a:extLst>
              <a:ext uri="{FF2B5EF4-FFF2-40B4-BE49-F238E27FC236}">
                <a16:creationId xmlns:a16="http://schemas.microsoft.com/office/drawing/2014/main" id="{1DDF7133-2948-8F6E-A1AB-7E89FD86D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384017"/>
              </p:ext>
            </p:extLst>
          </p:nvPr>
        </p:nvGraphicFramePr>
        <p:xfrm>
          <a:off x="7561062" y="3380955"/>
          <a:ext cx="4346686" cy="22183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4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Minerali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Varo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 sur.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(1980.)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Piggott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(1986.)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6,4 – 7,2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5,6 – 6,1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0,73 – 0,91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0,79 – 1,07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3,5 – 3,7</a:t>
                      </a:r>
                      <a:endParaRPr lang="hr-HR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4,2 – 4,5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0,20 – 0,25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0,25 – 0,33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0,33 – 0,52</a:t>
                      </a:r>
                      <a:endParaRPr lang="hr-HR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0,80 – 0,95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Fe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 kg</a:t>
                      </a:r>
                      <a:r>
                        <a:rPr lang="hr-HR" sz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-1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91 - 109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E9E85DD-BF6E-909D-8159-CCD3F84966FB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CBF27EE0-F9A0-6F0C-6132-5C4550313E97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5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BE9D2-4E83-34A0-5E67-5F1DEAED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pisati tekst SAMO VELIKIM SLOVIMA - teško je čitljiv </a:t>
            </a:r>
          </a:p>
          <a:p>
            <a:r>
              <a:rPr lang="hr-HR" dirty="0"/>
              <a:t>izabrati jasan i čitak font – Arial, Calibri, … </a:t>
            </a:r>
          </a:p>
          <a:p>
            <a:r>
              <a:rPr lang="hr-HR" dirty="0"/>
              <a:t>veličina fonta od 16 do 40 točaka – ovisno o važnosti informacije:</a:t>
            </a:r>
          </a:p>
          <a:p>
            <a:r>
              <a:rPr lang="hr-HR" dirty="0"/>
              <a:t>		Naslov, Podnaslov, tekst_a, tekst_b.</a:t>
            </a:r>
          </a:p>
          <a:p>
            <a:r>
              <a:rPr lang="hr-HR" dirty="0"/>
              <a:t>dosljednost u stilu, izgledu, boji teksta </a:t>
            </a:r>
          </a:p>
          <a:p>
            <a:r>
              <a:rPr lang="hr-HR" dirty="0"/>
              <a:t>naslovi, točke i podtočke … oznaka (Bullets)</a:t>
            </a:r>
          </a:p>
          <a:p>
            <a:r>
              <a:rPr lang="hr-HR" dirty="0"/>
              <a:t>tekst – u jasnom kontrastu s  pozadinom</a:t>
            </a:r>
          </a:p>
          <a:p>
            <a:r>
              <a:rPr lang="hr-HR" dirty="0"/>
              <a:t>ograničiti upotrebu znakova interpunkcije</a:t>
            </a:r>
          </a:p>
          <a:p>
            <a:r>
              <a:rPr lang="hr-HR" dirty="0"/>
              <a:t>provjeriti napisano – pravopis, lektura ...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140195-5CE2-0592-4155-8B3A0BC4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Javna obrana nacrta doktorskog rada</a:t>
            </a:r>
            <a:br>
              <a:rPr lang="hr-HR" dirty="0"/>
            </a:br>
            <a:r>
              <a:rPr lang="hr-HR" dirty="0"/>
              <a:t>Korisni savjeti za izradu dobre vizualne prezentacije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80BC959-03BC-A032-F5C0-AD47AD5AB628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6BAB4-3500-C470-5AA9-0B29A7AC6336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193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913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 (Body)</vt:lpstr>
      <vt:lpstr>Wingdings</vt:lpstr>
      <vt:lpstr>Tema sustava Office</vt:lpstr>
      <vt:lpstr>Prilagođeni dizajn</vt:lpstr>
      <vt:lpstr>Doktorski studij „Poljoprivredne znanosti” Javna obrana nacrta doktorskog rada  XX.XX.20XX.-upisati datum</vt:lpstr>
      <vt:lpstr>Uvod / Pregled / Plan izlaganja </vt:lpstr>
      <vt:lpstr>Problem – opisati: Hipoteze … Ciljevi …  </vt:lpstr>
      <vt:lpstr>Materijal i metode istraživanja: Populacija, podaci, varijable, analize … </vt:lpstr>
      <vt:lpstr>Očekivani znanstveni doprinos predloženog istraživanja: Disertacija kao znanstveno djelo </vt:lpstr>
      <vt:lpstr>Javna obrana nacrta doktorskog rada Priprema izlaganja: </vt:lpstr>
      <vt:lpstr>Javna obrana nacrta doktorskog rada Priprema slajdova: </vt:lpstr>
      <vt:lpstr>Javna obrana nacrta doktorskog rada Priprema slajdova – tablice i grafovi: </vt:lpstr>
      <vt:lpstr>Javna obrana nacrta doktorskog rada Korisni savjeti za izradu dobre vizualne prezentacije</vt:lpstr>
      <vt:lpstr>Javna obrana nacrta doktorskog rada Korisni savjeti za izradu dobre vizualne prezentacije: </vt:lpstr>
      <vt:lpstr>Javna obrana nacrta doktorskog rada Korisni savjeti za usmeno izlaganje : </vt:lpstr>
      <vt:lpstr>Javna obrana nacrta doktorskog rada Datum obrane nacrta: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Darko Preiner</dc:creator>
  <cp:lastModifiedBy>NN</cp:lastModifiedBy>
  <cp:revision>7</cp:revision>
  <dcterms:created xsi:type="dcterms:W3CDTF">2025-03-24T14:32:39Z</dcterms:created>
  <dcterms:modified xsi:type="dcterms:W3CDTF">2025-03-31T10:39:59Z</dcterms:modified>
</cp:coreProperties>
</file>