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97B0"/>
    <a:srgbClr val="001F5B"/>
    <a:srgbClr val="84FB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C0C1B2-96E0-4651-A108-35495815B1CA}" v="63" dt="2024-07-17T15:03:51.727"/>
    <p1510:client id="{7EBAF2F2-2AC3-42FA-B6CF-4EC97417F3DB}" v="46" dt="2024-07-17T15:51:27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043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id="{1D393129-61EF-D1E2-F4DF-7721393A79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E1FD65AA-B2A6-83E5-1B04-F39F9AEFFB3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E0489-BC4E-4E0E-BC15-5CF2D2E076DD}" type="datetimeFigureOut">
              <a:rPr lang="hr-HR" smtClean="0"/>
              <a:t>17.7.2024.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34B0EC97-468F-0F56-4C19-A6F007F4C4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27277CBF-9D61-6B6D-2123-FBCF18DE2C2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F98BC-73B9-4C54-A9E9-51823AD300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1238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A224E-0614-48F7-9E60-04E7E6B64F6D}" type="datetimeFigureOut">
              <a:rPr lang="hr-HR" smtClean="0"/>
              <a:t>17.7.2024.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FBBBD-DC58-4679-8C01-E1875EAC04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4819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83BB080-1440-5396-27D8-85C24AEF35C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hr-HR" noProof="0" dirty="0"/>
              <a:t>Dodajte naslov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233950C-3D47-E1F4-893E-87B4CE832F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402515"/>
            <a:ext cx="9144000" cy="44669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ctr"/>
            <a:r>
              <a:rPr lang="hr-HR" sz="2400" dirty="0">
                <a:solidFill>
                  <a:srgbClr val="8497B0"/>
                </a:solidFill>
              </a:rPr>
              <a:t>Naziv diplomskog studija</a:t>
            </a:r>
            <a:endParaRPr lang="en-GB" sz="2400" dirty="0">
              <a:solidFill>
                <a:srgbClr val="8497B0"/>
              </a:solidFill>
            </a:endParaRP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73897C00-7209-1674-6D4F-03EBDE942C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/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182" y="150363"/>
            <a:ext cx="972000" cy="972000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3E4A0C06-ABB7-FCCF-0533-3C2A24C26D03}"/>
              </a:ext>
            </a:extLst>
          </p:cNvPr>
          <p:cNvPicPr/>
          <p:nvPr userDrawn="1"/>
        </p:nvPicPr>
        <p:blipFill>
          <a:blip r:embed="rId4" cstate="print">
            <a:clrChange>
              <a:clrFrom>
                <a:srgbClr val="B2B2B2"/>
              </a:clrFrom>
              <a:clrTo>
                <a:srgbClr val="B2B2B2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867" y="150363"/>
            <a:ext cx="972000" cy="972000"/>
          </a:xfrm>
          <a:prstGeom prst="rect">
            <a:avLst/>
          </a:prstGeom>
        </p:spPr>
      </p:pic>
      <p:sp>
        <p:nvSpPr>
          <p:cNvPr id="9" name="TekstniOkvir 8">
            <a:extLst>
              <a:ext uri="{FF2B5EF4-FFF2-40B4-BE49-F238E27FC236}">
                <a16:creationId xmlns:a16="http://schemas.microsoft.com/office/drawing/2014/main" id="{B8369B42-D2AC-D285-97ED-739F165818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 userDrawn="1"/>
        </p:nvSpPr>
        <p:spPr>
          <a:xfrm>
            <a:off x="2552812" y="313197"/>
            <a:ext cx="5660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  <a:latin typeface="UnizgDisplay Medium" panose="02000605080000020003" pitchFamily="2" charset="-18"/>
              </a:rPr>
              <a:t>Sveučilište u Zagrebu Agronomski fakultet</a:t>
            </a:r>
          </a:p>
          <a:p>
            <a:r>
              <a:rPr lang="en-GB" dirty="0">
                <a:solidFill>
                  <a:schemeClr val="bg1"/>
                </a:solidFill>
                <a:latin typeface="UnizgDisplay Medium" panose="02000605080000020003" pitchFamily="2" charset="-18"/>
              </a:rPr>
              <a:t>University of Zagreb Faculty of Agriculture</a:t>
            </a: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4504C724-35C8-286E-778C-AF300785AA1D}"/>
              </a:ext>
            </a:extLst>
          </p:cNvPr>
          <p:cNvSpPr txBox="1"/>
          <p:nvPr userDrawn="1"/>
        </p:nvSpPr>
        <p:spPr>
          <a:xfrm>
            <a:off x="613639" y="5497453"/>
            <a:ext cx="1603687" cy="400110"/>
          </a:xfrm>
          <a:prstGeom prst="rect">
            <a:avLst/>
          </a:prstGeom>
          <a:solidFill>
            <a:srgbClr val="001F5B"/>
          </a:solidFill>
        </p:spPr>
        <p:txBody>
          <a:bodyPr wrap="square" rtlCol="0">
            <a:spAutoFit/>
          </a:bodyPr>
          <a:lstStyle/>
          <a:p>
            <a:pPr algn="l"/>
            <a:r>
              <a:rPr lang="hr-HR" sz="2000" dirty="0">
                <a:solidFill>
                  <a:srgbClr val="8497B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STUDENT:</a:t>
            </a: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F51272FB-E9EB-3C3F-81F3-A79388151B39}"/>
              </a:ext>
            </a:extLst>
          </p:cNvPr>
          <p:cNvSpPr txBox="1"/>
          <p:nvPr userDrawn="1"/>
        </p:nvSpPr>
        <p:spPr>
          <a:xfrm>
            <a:off x="8800345" y="4973276"/>
            <a:ext cx="2612721" cy="400110"/>
          </a:xfrm>
          <a:prstGeom prst="rect">
            <a:avLst/>
          </a:prstGeom>
          <a:solidFill>
            <a:srgbClr val="001F5B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2000" dirty="0">
                <a:solidFill>
                  <a:srgbClr val="8497B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MENTOR: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40531A-03EC-6F35-A18A-8D23489D5900}"/>
              </a:ext>
            </a:extLst>
          </p:cNvPr>
          <p:cNvSpPr txBox="1"/>
          <p:nvPr userDrawn="1"/>
        </p:nvSpPr>
        <p:spPr>
          <a:xfrm>
            <a:off x="8800345" y="5792195"/>
            <a:ext cx="2612721" cy="400110"/>
          </a:xfrm>
          <a:prstGeom prst="rect">
            <a:avLst/>
          </a:prstGeom>
          <a:solidFill>
            <a:srgbClr val="001F5B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2000" dirty="0">
                <a:solidFill>
                  <a:srgbClr val="8497B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KOMENTOR:</a:t>
            </a: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C79FF7A2-43A8-5B65-0174-98833AF9CD41}"/>
              </a:ext>
            </a:extLst>
          </p:cNvPr>
          <p:cNvSpPr txBox="1"/>
          <p:nvPr userDrawn="1"/>
        </p:nvSpPr>
        <p:spPr>
          <a:xfrm>
            <a:off x="1524000" y="3509963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Diplomski rad</a:t>
            </a:r>
            <a:endParaRPr lang="en-GB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hr-HR" sz="2400" dirty="0">
                <a:solidFill>
                  <a:srgbClr val="8497B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Diplomski studij</a:t>
            </a:r>
            <a:endParaRPr lang="en-GB" sz="2400" dirty="0">
              <a:solidFill>
                <a:srgbClr val="8497B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76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737F7A-647B-7B43-9043-FE4F9DEDD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5025A89-A14A-99E7-335D-29DA938D7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9C3115A-534F-33BB-0D25-C032F5D800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12333" y="6364316"/>
            <a:ext cx="1252393" cy="3651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3732650-3AE8-4CC3-BD7E-8B84AF8392AD}" type="datetime1">
              <a:rPr lang="hr-HR" smtClean="0"/>
              <a:pPr/>
              <a:t>17.7.2024.</a:t>
            </a:fld>
            <a:endParaRPr lang="hr-HR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3ABDE8B-524B-6779-0310-28A31FF7D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606" y="6356350"/>
            <a:ext cx="572193" cy="3651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08CB853-D328-4801-809D-8C321C92938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146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152E97-B183-E931-1662-B6868058F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EA72061-9F11-B253-23EF-80957036C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FB58B84-B795-7E7F-4A60-5FF5F367E1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12333" y="6364316"/>
            <a:ext cx="1337453" cy="365125"/>
          </a:xfrm>
          <a:prstGeom prst="rect">
            <a:avLst/>
          </a:prstGeom>
        </p:spPr>
        <p:txBody>
          <a:bodyPr/>
          <a:lstStyle/>
          <a:p>
            <a:fld id="{5B2E3CF8-4791-4273-BBF4-826370851DEE}" type="datetime1">
              <a:rPr lang="hr-HR" smtClean="0"/>
              <a:t>17.7.2024.</a:t>
            </a:fld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E1B4CA0-89E5-A850-15AF-4BFCD6ED8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606" y="6356350"/>
            <a:ext cx="572193" cy="365125"/>
          </a:xfrm>
          <a:prstGeom prst="rect">
            <a:avLst/>
          </a:prstGeom>
        </p:spPr>
        <p:txBody>
          <a:bodyPr/>
          <a:lstStyle/>
          <a:p>
            <a:fld id="{908CB853-D328-4801-809D-8C321C9293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7057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4420BC-BC74-C95F-2D4E-331D4D429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4AE1B31-C624-664A-F25D-95A0ED571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BF7CCFE-94D6-BE62-DFF3-47AA171E59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12333" y="6356349"/>
            <a:ext cx="1511827" cy="365125"/>
          </a:xfrm>
          <a:prstGeom prst="rect">
            <a:avLst/>
          </a:prstGeom>
        </p:spPr>
        <p:txBody>
          <a:bodyPr/>
          <a:lstStyle/>
          <a:p>
            <a:fld id="{2F2FB409-CB87-44C0-A5E4-0AACC75ED2B7}" type="datetime1">
              <a:rPr lang="hr-HR" smtClean="0"/>
              <a:t>17.7.2024.</a:t>
            </a:fld>
            <a:endParaRPr lang="hr-HR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7390EFE-A046-124B-EBD0-9E57E083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606" y="6356350"/>
            <a:ext cx="572193" cy="365125"/>
          </a:xfrm>
          <a:prstGeom prst="rect">
            <a:avLst/>
          </a:prstGeom>
        </p:spPr>
        <p:txBody>
          <a:bodyPr/>
          <a:lstStyle/>
          <a:p>
            <a:fld id="{908CB853-D328-4801-809D-8C321C9293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408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CDBC3E-35BE-2F6B-7CB9-7D30D20B9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CA7004C-7BEE-AD75-7C63-C95A88C1C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63AFAD6-12DE-71AF-F4D9-EA4A18102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69D4B1E-68AF-5661-E37A-15A2C24582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12333" y="6364316"/>
            <a:ext cx="1294113" cy="365125"/>
          </a:xfrm>
          <a:prstGeom prst="rect">
            <a:avLst/>
          </a:prstGeom>
        </p:spPr>
        <p:txBody>
          <a:bodyPr/>
          <a:lstStyle/>
          <a:p>
            <a:fld id="{1470F0B9-579A-452C-8272-0EDDB02A5608}" type="datetime1">
              <a:rPr lang="hr-HR" smtClean="0"/>
              <a:t>17.7.2024.</a:t>
            </a:fld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888A71D-856F-E03C-00D5-D9FE174DD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606" y="6356350"/>
            <a:ext cx="572193" cy="365125"/>
          </a:xfrm>
          <a:prstGeom prst="rect">
            <a:avLst/>
          </a:prstGeom>
        </p:spPr>
        <p:txBody>
          <a:bodyPr/>
          <a:lstStyle/>
          <a:p>
            <a:fld id="{908CB853-D328-4801-809D-8C321C9293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148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5F60DF-38F8-A0E9-BB83-FDF6DF853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AC51E7D-7191-EF13-11D2-68F312800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C9B993DB-B25B-C14E-E264-A37A08060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8A83FF2C-629E-5D0E-4BB5-5DF7F49DDA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C315D7BC-408F-27CC-243B-449304174D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C332AACE-948F-D9D6-68DB-147CB7EF9F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12333" y="6364316"/>
            <a:ext cx="1337656" cy="365125"/>
          </a:xfrm>
          <a:prstGeom prst="rect">
            <a:avLst/>
          </a:prstGeom>
        </p:spPr>
        <p:txBody>
          <a:bodyPr/>
          <a:lstStyle/>
          <a:p>
            <a:fld id="{2FBB9FE7-882F-4F4A-9CB6-4277BD7A464D}" type="datetime1">
              <a:rPr lang="hr-HR" smtClean="0"/>
              <a:t>17.7.2024.</a:t>
            </a:fld>
            <a:endParaRPr lang="hr-HR" dirty="0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50D8342C-F454-0CEA-B83A-134A9BD15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606" y="6356350"/>
            <a:ext cx="572193" cy="365125"/>
          </a:xfrm>
          <a:prstGeom prst="rect">
            <a:avLst/>
          </a:prstGeom>
        </p:spPr>
        <p:txBody>
          <a:bodyPr/>
          <a:lstStyle/>
          <a:p>
            <a:fld id="{908CB853-D328-4801-809D-8C321C9293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70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E9BBD8-C682-22EC-5E24-10190F015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6BC4B702-18FD-4430-7A9C-A8028F8B38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12333" y="6364316"/>
            <a:ext cx="1276696" cy="365125"/>
          </a:xfrm>
          <a:prstGeom prst="rect">
            <a:avLst/>
          </a:prstGeom>
        </p:spPr>
        <p:txBody>
          <a:bodyPr/>
          <a:lstStyle/>
          <a:p>
            <a:fld id="{6CF02EFE-CF31-4E21-AF8A-541D2CD77043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DEA9E735-3842-F277-2B1B-B0E403BE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606" y="6356350"/>
            <a:ext cx="572193" cy="365125"/>
          </a:xfrm>
          <a:prstGeom prst="rect">
            <a:avLst/>
          </a:prstGeom>
        </p:spPr>
        <p:txBody>
          <a:bodyPr/>
          <a:lstStyle/>
          <a:p>
            <a:fld id="{908CB853-D328-4801-809D-8C321C9293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078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0498CE3C-7F89-5685-9DA0-5AC60D1E8E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12333" y="6364316"/>
            <a:ext cx="1207027" cy="365125"/>
          </a:xfrm>
          <a:prstGeom prst="rect">
            <a:avLst/>
          </a:prstGeom>
        </p:spPr>
        <p:txBody>
          <a:bodyPr/>
          <a:lstStyle/>
          <a:p>
            <a:fld id="{424EF10B-FAEE-4188-AA20-91E0DC64FE0C}" type="datetime1">
              <a:rPr lang="hr-HR" smtClean="0"/>
              <a:t>17.7.2024.</a:t>
            </a:fld>
            <a:endParaRPr lang="hr-HR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439E27C8-3F1F-950C-61CB-D62C3075E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606" y="6356350"/>
            <a:ext cx="572193" cy="365125"/>
          </a:xfrm>
          <a:prstGeom prst="rect">
            <a:avLst/>
          </a:prstGeom>
        </p:spPr>
        <p:txBody>
          <a:bodyPr/>
          <a:lstStyle/>
          <a:p>
            <a:fld id="{908CB853-D328-4801-809D-8C321C9293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155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4112409-A655-D6C5-8F47-27C2A556D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2A70BB4-3DEA-3DD8-D0B0-80B043369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FAB8A0A-06FF-A888-8FF4-F236E4E1B2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793EA16-55B8-881F-5996-9B24912D37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12333" y="6364316"/>
            <a:ext cx="1189610" cy="365125"/>
          </a:xfrm>
          <a:prstGeom prst="rect">
            <a:avLst/>
          </a:prstGeom>
        </p:spPr>
        <p:txBody>
          <a:bodyPr/>
          <a:lstStyle/>
          <a:p>
            <a:fld id="{E73F5519-C78F-478C-B4AA-CC926E3DD402}" type="datetime1">
              <a:rPr lang="hr-HR" smtClean="0"/>
              <a:t>17.7.2024.</a:t>
            </a:fld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7D3AA57-4703-2AEE-8E0B-27218437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606" y="6356350"/>
            <a:ext cx="572193" cy="365125"/>
          </a:xfrm>
          <a:prstGeom prst="rect">
            <a:avLst/>
          </a:prstGeom>
        </p:spPr>
        <p:txBody>
          <a:bodyPr/>
          <a:lstStyle/>
          <a:p>
            <a:fld id="{908CB853-D328-4801-809D-8C321C9293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749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1F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0DE69DDF-D0CE-B607-E6D0-4939FF6FA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CF41CE7-98AA-4DBF-855B-8543516DE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AB77A41-754B-F73A-F4E3-A110F379E8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F163D6-6BC2-4B8C-9241-65F730DD2C7E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858C4FF-9D96-07F0-D1E1-B3D017426C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46FAF5D-0041-AC97-5F94-EA45523671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2B2FDB-2080-4BC7-B8D5-4C08325585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768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8497B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8497B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8497B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8497B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8497B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5FE0A06A-DF88-2EE9-449A-21A704421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430A0E3-FB9E-B1F6-1330-3869AF053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</a:p>
        </p:txBody>
      </p:sp>
      <p:pic>
        <p:nvPicPr>
          <p:cNvPr id="7" name="Rezervirano mjesto sadržaja 3">
            <a:extLst>
              <a:ext uri="{FF2B5EF4-FFF2-40B4-BE49-F238E27FC236}">
                <a16:creationId xmlns:a16="http://schemas.microsoft.com/office/drawing/2014/main" id="{13E10889-815A-FB0F-4EE9-7B06C7065122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08786"/>
            <a:ext cx="576000" cy="576000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E2662C41-D2E6-F3D0-FA5E-4FD62C40493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97" y="6189441"/>
            <a:ext cx="576000" cy="576000"/>
          </a:xfrm>
          <a:prstGeom prst="rect">
            <a:avLst/>
          </a:prstGeom>
        </p:spPr>
      </p:pic>
      <p:sp>
        <p:nvSpPr>
          <p:cNvPr id="9" name="TekstniOkvir 8">
            <a:extLst>
              <a:ext uri="{FF2B5EF4-FFF2-40B4-BE49-F238E27FC236}">
                <a16:creationId xmlns:a16="http://schemas.microsoft.com/office/drawing/2014/main" id="{3248BD53-F6B0-F670-19EE-9C26960582D6}"/>
              </a:ext>
            </a:extLst>
          </p:cNvPr>
          <p:cNvSpPr txBox="1"/>
          <p:nvPr userDrawn="1"/>
        </p:nvSpPr>
        <p:spPr>
          <a:xfrm>
            <a:off x="1548013" y="6290588"/>
            <a:ext cx="29658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UniZgMedium" panose="02000605000000020003" pitchFamily="50" charset="-18"/>
              </a:rPr>
              <a:t>Sveučilište u Zagrebu Agronomski fakultet</a:t>
            </a:r>
          </a:p>
          <a:p>
            <a:r>
              <a:rPr lang="en-GB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UniZgMedium" panose="02000605000000020003" pitchFamily="50" charset="-18"/>
              </a:rPr>
              <a:t>University of Zagreb Faculty of Agriculture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0C451846-E3FA-1601-2937-01A15B1BFFBD}"/>
              </a:ext>
            </a:extLst>
          </p:cNvPr>
          <p:cNvSpPr txBox="1"/>
          <p:nvPr userDrawn="1"/>
        </p:nvSpPr>
        <p:spPr>
          <a:xfrm>
            <a:off x="4649638" y="6356350"/>
            <a:ext cx="2898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DIPLOMSKI RAD</a:t>
            </a:r>
          </a:p>
        </p:txBody>
      </p:sp>
      <p:sp>
        <p:nvSpPr>
          <p:cNvPr id="11" name="Rezervirano mjesto datuma 10">
            <a:extLst>
              <a:ext uri="{FF2B5EF4-FFF2-40B4-BE49-F238E27FC236}">
                <a16:creationId xmlns:a16="http://schemas.microsoft.com/office/drawing/2014/main" id="{B35E64B1-0BB2-EC34-7532-D40F35D503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96649" y="6356350"/>
            <a:ext cx="20946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C23A8A4E-EF6C-48CF-A25C-CDA505036745}" type="datetimeFigureOut">
              <a:rPr lang="hr-HR" smtClean="0"/>
              <a:pPr/>
              <a:t>17.7.2024.</a:t>
            </a:fld>
            <a:endParaRPr lang="hr-HR" dirty="0"/>
          </a:p>
        </p:txBody>
      </p:sp>
      <p:sp>
        <p:nvSpPr>
          <p:cNvPr id="12" name="Rezervirano mjesto broja slajda 11">
            <a:extLst>
              <a:ext uri="{FF2B5EF4-FFF2-40B4-BE49-F238E27FC236}">
                <a16:creationId xmlns:a16="http://schemas.microsoft.com/office/drawing/2014/main" id="{47DD61D0-E746-C966-9706-6337B3162C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BA95B11-CC26-462F-82C5-583D2187688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271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1F5B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E6C260-9304-4993-1872-E22CF7ECD9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9C96265-954E-F3D7-66CD-30A8483691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TekstniOkvir 3"/>
          <p:cNvSpPr txBox="1"/>
          <p:nvPr/>
        </p:nvSpPr>
        <p:spPr>
          <a:xfrm>
            <a:off x="597528" y="5848539"/>
            <a:ext cx="16205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Ime Prezime</a:t>
            </a:r>
            <a:endParaRPr lang="en-GB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9316015" y="5283919"/>
            <a:ext cx="21622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Titula Ime Prezime</a:t>
            </a:r>
            <a:endParaRPr lang="en-GB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9316016" y="6118740"/>
            <a:ext cx="21622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Titula Ime Prezime</a:t>
            </a:r>
            <a:endParaRPr lang="en-GB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59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685DC3-A9C2-7E33-85ED-08BE37AB2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2C26F6C-6BCF-5A4E-F056-BCF26FEEA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4C90643-48A6-8DD4-8949-10C3B182D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4F16-A3E7-40D2-9676-E4E0CE865910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51391DBF-4762-4FB5-5D5B-40739B6B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853-D328-4801-809D-8C321C929382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2048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Uvod / Pregled / Plan izlaganja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sz="4000" b="1" dirty="0">
                <a:solidFill>
                  <a:schemeClr val="bg2">
                    <a:lumMod val="50000"/>
                  </a:schemeClr>
                </a:solidFill>
              </a:rPr>
              <a:t>Pravilo:</a:t>
            </a:r>
          </a:p>
          <a:p>
            <a:pPr marL="0" indent="0" algn="ctr">
              <a:buNone/>
            </a:pPr>
            <a:r>
              <a:rPr lang="hr-HR" sz="2000" b="1" dirty="0"/>
              <a:t>	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hr-H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što ću reći    </a:t>
            </a:r>
            <a:r>
              <a:rPr lang="hr-H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→	</a:t>
            </a:r>
            <a:r>
              <a:rPr lang="hr-H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</a:t>
            </a:r>
            <a:r>
              <a:rPr lang="hr-H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 2 slajda  </a:t>
            </a:r>
          </a:p>
          <a:p>
            <a:pPr marL="514350" indent="-514350" algn="ctr">
              <a:buFont typeface="+mj-lt"/>
              <a:buAutoNum type="arabicPeriod"/>
            </a:pPr>
            <a:endParaRPr lang="hr-HR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hr-H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 reći   	 </a:t>
            </a:r>
            <a:r>
              <a:rPr lang="hr-H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→ 	10 do 15 slajdova </a:t>
            </a:r>
            <a:r>
              <a:rPr lang="hr-H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marL="514350" indent="-514350" algn="ctr">
              <a:buFont typeface="+mj-lt"/>
              <a:buAutoNum type="arabicPeriod"/>
            </a:pPr>
            <a:endParaRPr lang="hr-HR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hr-H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ponoviti!	</a:t>
            </a:r>
            <a:r>
              <a:rPr lang="hr-H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→	1 do 2 slajda</a:t>
            </a:r>
          </a:p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3CF8-4791-4273-BBF4-826370851DEE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853-D328-4801-809D-8C321C929382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6970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Pitanja</a:t>
            </a:r>
            <a:r>
              <a:rPr lang="en-GB" dirty="0"/>
              <a:t> </a:t>
            </a:r>
            <a:r>
              <a:rPr lang="en-GB" dirty="0" err="1"/>
              <a:t>koja</a:t>
            </a:r>
            <a:r>
              <a:rPr lang="en-GB" dirty="0"/>
              <a:t> se </a:t>
            </a:r>
            <a:r>
              <a:rPr lang="en-GB" dirty="0" err="1"/>
              <a:t>javljaju</a:t>
            </a:r>
            <a:r>
              <a:rPr lang="en-GB" dirty="0"/>
              <a:t> …</a:t>
            </a:r>
          </a:p>
          <a:p>
            <a:r>
              <a:rPr lang="en-GB" dirty="0"/>
              <a:t>O </a:t>
            </a:r>
            <a:r>
              <a:rPr lang="en-GB" dirty="0" err="1"/>
              <a:t>problemu</a:t>
            </a:r>
            <a:r>
              <a:rPr lang="en-GB" dirty="0"/>
              <a:t> se do </a:t>
            </a:r>
            <a:r>
              <a:rPr lang="en-GB" dirty="0" err="1"/>
              <a:t>sada</a:t>
            </a:r>
            <a:r>
              <a:rPr lang="en-GB" dirty="0"/>
              <a:t> </a:t>
            </a:r>
            <a:r>
              <a:rPr lang="en-GB" dirty="0" err="1"/>
              <a:t>zna</a:t>
            </a:r>
            <a:r>
              <a:rPr lang="en-GB" dirty="0"/>
              <a:t> …</a:t>
            </a:r>
          </a:p>
          <a:p>
            <a:endParaRPr lang="en-GB" dirty="0"/>
          </a:p>
          <a:p>
            <a:r>
              <a:rPr lang="en-GB" dirty="0" err="1"/>
              <a:t>Hipoteze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Ciljevi</a:t>
            </a:r>
            <a:endParaRPr lang="en-GB" dirty="0"/>
          </a:p>
          <a:p>
            <a:endParaRPr lang="en-GB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3CF8-4791-4273-BBF4-826370851DEE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853-D328-4801-809D-8C321C929382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3269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Javna obrana diplomskog rada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599" cy="4351338"/>
          </a:xfrm>
        </p:spPr>
        <p:txBody>
          <a:bodyPr>
            <a:normAutofit/>
          </a:bodyPr>
          <a:lstStyle/>
          <a:p>
            <a:r>
              <a:rPr lang="hr-HR" sz="2800" dirty="0" smtClean="0"/>
              <a:t>izložiti sadržaj diplomskog rada u trajanju od </a:t>
            </a:r>
            <a:r>
              <a:rPr lang="hr-HR" sz="2800" b="1" dirty="0" smtClean="0"/>
              <a:t>15 – 20 minuta </a:t>
            </a:r>
          </a:p>
          <a:p>
            <a:r>
              <a:rPr lang="hr-HR" sz="2800" dirty="0" smtClean="0"/>
              <a:t>ne prekoračiti vrijeme, ali niti prekomjerno skratiti </a:t>
            </a:r>
          </a:p>
          <a:p>
            <a:r>
              <a:rPr lang="hr-HR" sz="2800" dirty="0" smtClean="0"/>
              <a:t>usredotočiti se na bitno, pratiti sadržaj i rad iznijeti  koherentno i organizirano</a:t>
            </a:r>
          </a:p>
          <a:p>
            <a:r>
              <a:rPr lang="hr-HR" sz="2800" dirty="0" smtClean="0"/>
              <a:t>unaprijed planirati i vježbati </a:t>
            </a:r>
          </a:p>
          <a:p>
            <a:r>
              <a:rPr lang="hr-HR" sz="2800" dirty="0" smtClean="0"/>
              <a:t>najviše 10 – 15 slajdova</a:t>
            </a:r>
          </a:p>
          <a:p>
            <a:r>
              <a:rPr lang="hr-HR" sz="2800" dirty="0" smtClean="0"/>
              <a:t>držati se pravila „zlatnih 6“ – 6 točaka po slajdu i 6 riječi po točki</a:t>
            </a:r>
          </a:p>
          <a:p>
            <a:endParaRPr lang="hr-HR" sz="28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3CF8-4791-4273-BBF4-826370851DEE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853-D328-4801-809D-8C321C929382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4935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Korisni savjeti za izradu dobre vizualne prezentacije diplomskog rada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25625"/>
            <a:ext cx="4467131" cy="4351338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rezultati u obliku tablica i grafova – veličina ! </a:t>
            </a:r>
          </a:p>
          <a:p>
            <a:r>
              <a:rPr lang="hr-HR" dirty="0" smtClean="0"/>
              <a:t>naslove svih ilustracija - tablica, slika …, pozicionirati iznad </a:t>
            </a:r>
          </a:p>
          <a:p>
            <a:r>
              <a:rPr lang="hr-HR" dirty="0" smtClean="0"/>
              <a:t>iz naslova izostaviti oznake i numeracije </a:t>
            </a:r>
          </a:p>
          <a:p>
            <a:pPr lvl="1"/>
            <a:r>
              <a:rPr lang="hr-HR" dirty="0" smtClean="0"/>
              <a:t>ne pisati: Tablica 4.2.1., Tablica 4.3.2., Slika 2.1., …</a:t>
            </a:r>
          </a:p>
          <a:p>
            <a:r>
              <a:rPr lang="hr-HR" dirty="0" smtClean="0"/>
              <a:t>koristiti kratke izraze, imenice, glagole – ukratko natuknice, a ne cijele rečenice</a:t>
            </a:r>
          </a:p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3CF8-4791-4273-BBF4-826370851DEE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853-D328-4801-809D-8C321C929382}" type="slidenum">
              <a:rPr lang="hr-HR" smtClean="0"/>
              <a:t>6</a:t>
            </a:fld>
            <a:endParaRPr lang="hr-HR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906285" y="5806074"/>
            <a:ext cx="160972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Izvor: … navesti izvor !!!</a:t>
            </a:r>
            <a:endParaRPr kumimoji="0" lang="hr-HR" altLang="sr-Latn-RS" sz="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030220"/>
              </p:ext>
            </p:extLst>
          </p:nvPr>
        </p:nvGraphicFramePr>
        <p:xfrm>
          <a:off x="6770236" y="1735216"/>
          <a:ext cx="3929698" cy="129235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19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1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35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1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Minerali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Mjerna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jedinica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Varo i sur.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(1980.)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Piggott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(1986.)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Magnusson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(2000.)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Acikgoz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(2011.)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Babik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(2006.)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6,4 – 7,2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5,6 – 6,1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2,2 – 5,6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2,60 – 4,01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0,73 – 0,91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0,79 – 1,07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0,37 – 0,71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0,36 – 0,47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3,5 – 3,7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4,2 – 4,5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2,6 – 4,4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2,21 – 3,96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2,75 – 3,51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0,20 – 0,25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0,25 – 0,33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0,15 – 0,70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0,80 – 1,58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0,34 – 0,40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Mg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0,33 – 0,52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0,80 – 0,95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0,10 – 0,23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0,18 – 0,46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mg kg</a:t>
                      </a:r>
                      <a:r>
                        <a:rPr lang="hr-HR" sz="600" baseline="30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-1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91 - 109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37,2 – 171,2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96,1 – 100,2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Content Placeholder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0762459"/>
              </p:ext>
            </p:extLst>
          </p:nvPr>
        </p:nvGraphicFramePr>
        <p:xfrm>
          <a:off x="6336905" y="3412124"/>
          <a:ext cx="5150856" cy="239395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49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0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254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Minerali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 err="1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Varo</a:t>
                      </a: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i sur.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(1980.)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Piggott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(1986.)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N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%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6,4 – 7,2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5,6 – 6,1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%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0,73 – 0,91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0,79 – 1,07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K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%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3,5 – 3,7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4,2 – 4,5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 err="1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Ca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%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0,20 – 0,25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0,25 – 0,33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Mg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%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0,33 – 0,52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0,80 – 0,95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 err="1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Fe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mg kg</a:t>
                      </a:r>
                      <a:r>
                        <a:rPr lang="hr-HR" sz="1400" baseline="300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-1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91 - 109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-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9" name="Straight Connector 15"/>
          <p:cNvCxnSpPr/>
          <p:nvPr/>
        </p:nvCxnSpPr>
        <p:spPr>
          <a:xfrm flipV="1">
            <a:off x="6906285" y="1475691"/>
            <a:ext cx="3590925" cy="16859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6"/>
          <p:cNvSpPr/>
          <p:nvPr/>
        </p:nvSpPr>
        <p:spPr>
          <a:xfrm>
            <a:off x="11400433" y="5022963"/>
            <a:ext cx="4667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>
                <a:solidFill>
                  <a:srgbClr val="00B050"/>
                </a:solidFill>
                <a:sym typeface="Wingdings"/>
              </a:rPr>
              <a:t></a:t>
            </a:r>
            <a:endParaRPr lang="hr-HR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287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Korisni savjeti za izradu dobre vizualne prezentacije diplomskog rada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ne pisati tekst SAMO VELIKIM SLOVIMA - teško je čitljiv </a:t>
            </a:r>
          </a:p>
          <a:p>
            <a:r>
              <a:rPr lang="hr-HR" sz="2800" dirty="0" smtClean="0"/>
              <a:t>izabrati jasan i čitak font – </a:t>
            </a:r>
            <a:r>
              <a:rPr lang="hr-H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hr-HR" sz="2800" dirty="0" smtClean="0"/>
              <a:t>, </a:t>
            </a:r>
            <a:r>
              <a:rPr lang="hr-HR" sz="2800" dirty="0" err="1" smtClean="0"/>
              <a:t>Calibri</a:t>
            </a:r>
            <a:r>
              <a:rPr lang="hr-HR" sz="2800" dirty="0" smtClean="0"/>
              <a:t>, … </a:t>
            </a:r>
          </a:p>
          <a:p>
            <a:r>
              <a:rPr lang="hr-HR" sz="2800" dirty="0" smtClean="0"/>
              <a:t>veličina fonta od </a:t>
            </a:r>
            <a:r>
              <a:rPr lang="hr-HR" sz="1600" dirty="0" smtClean="0"/>
              <a:t>16</a:t>
            </a:r>
            <a:r>
              <a:rPr lang="hr-HR" sz="2800" dirty="0" smtClean="0"/>
              <a:t> do </a:t>
            </a:r>
            <a:r>
              <a:rPr lang="hr-HR" sz="4000" dirty="0" smtClean="0"/>
              <a:t>40</a:t>
            </a:r>
            <a:r>
              <a:rPr lang="hr-HR" sz="2800" dirty="0" smtClean="0"/>
              <a:t> točaka – ovisno o važnosti informacije</a:t>
            </a:r>
          </a:p>
          <a:p>
            <a:r>
              <a:rPr lang="hr-HR" sz="2800" dirty="0" smtClean="0"/>
              <a:t>dosljednost u stilu, izgledu, boji teksta </a:t>
            </a:r>
          </a:p>
          <a:p>
            <a:r>
              <a:rPr lang="hr-HR" sz="2800" dirty="0" smtClean="0"/>
              <a:t>naslovi, točke i </a:t>
            </a:r>
            <a:r>
              <a:rPr lang="hr-HR" sz="2800" dirty="0" err="1" smtClean="0"/>
              <a:t>podtočke</a:t>
            </a:r>
            <a:r>
              <a:rPr lang="hr-HR" sz="2800" dirty="0" smtClean="0"/>
              <a:t> oznaka (</a:t>
            </a:r>
            <a:r>
              <a:rPr lang="hr-HR" sz="2800" i="1" dirty="0" err="1" smtClean="0"/>
              <a:t>Bullets</a:t>
            </a:r>
            <a:r>
              <a:rPr lang="hr-HR" sz="2800" dirty="0" smtClean="0"/>
              <a:t>)</a:t>
            </a:r>
          </a:p>
          <a:p>
            <a:r>
              <a:rPr lang="hr-HR" sz="2800" dirty="0" smtClean="0"/>
              <a:t>tekst – u jasnom kontrastu s  pozadinom</a:t>
            </a:r>
          </a:p>
          <a:p>
            <a:r>
              <a:rPr lang="hr-HR" sz="2800" dirty="0" smtClean="0"/>
              <a:t>ograničiti upotrebu znakova interpunkcije</a:t>
            </a:r>
          </a:p>
          <a:p>
            <a:r>
              <a:rPr lang="hr-HR" sz="2800" dirty="0" smtClean="0"/>
              <a:t>provjeriti napisano – tekst, lektura ... </a:t>
            </a:r>
          </a:p>
          <a:p>
            <a:endParaRPr lang="hr-HR" sz="28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3CF8-4791-4273-BBF4-826370851DEE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853-D328-4801-809D-8C321C929382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621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Korisni savjeti za izradu dobre vizualne prezentacije diplomskog rada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2842787"/>
            <a:ext cx="5472065" cy="3334175"/>
          </a:xfrm>
        </p:spPr>
        <p:txBody>
          <a:bodyPr>
            <a:normAutofit/>
          </a:bodyPr>
          <a:lstStyle/>
          <a:p>
            <a:r>
              <a:rPr lang="hr-HR" sz="2800" dirty="0" smtClean="0"/>
              <a:t>slike – dovoljne rezolucije </a:t>
            </a:r>
          </a:p>
          <a:p>
            <a:r>
              <a:rPr lang="hr-HR" sz="2800" dirty="0" smtClean="0"/>
              <a:t>veličinu u </a:t>
            </a:r>
            <a:r>
              <a:rPr lang="hr-HR" sz="2800" i="1" dirty="0" err="1" smtClean="0"/>
              <a:t>ppt</a:t>
            </a:r>
            <a:r>
              <a:rPr lang="hr-HR" sz="2800" i="1" dirty="0" smtClean="0"/>
              <a:t> </a:t>
            </a:r>
            <a:r>
              <a:rPr lang="hr-HR" sz="2800" dirty="0" smtClean="0"/>
              <a:t>mijenjajte dijagonalno</a:t>
            </a:r>
          </a:p>
          <a:p>
            <a:pPr marL="0" indent="0">
              <a:buNone/>
            </a:pPr>
            <a:endParaRPr lang="hr-HR" sz="28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3CF8-4791-4273-BBF4-826370851DEE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853-D328-4801-809D-8C321C929382}" type="slidenum">
              <a:rPr lang="hr-HR" smtClean="0"/>
              <a:t>8</a:t>
            </a:fld>
            <a:endParaRPr lang="hr-HR"/>
          </a:p>
        </p:txBody>
      </p:sp>
      <p:pic>
        <p:nvPicPr>
          <p:cNvPr id="6" name="Content Placeholder 8" descr="http://www.agr.unizg.hr/photogallery/1c6c47a31b3305b8f1f76df3a14734de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265" y="2033258"/>
            <a:ext cx="4656666" cy="314811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107470" y="5277721"/>
            <a:ext cx="160972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Izvor: … navesti izvor !!!</a:t>
            </a:r>
            <a:endParaRPr kumimoji="0" lang="hr-HR" altLang="sr-Latn-RS" sz="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090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Korisni savjeti za usmeno izlaganje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izlažite obranu u stojećem položaju</a:t>
            </a:r>
          </a:p>
          <a:p>
            <a:r>
              <a:rPr lang="hr-HR" sz="2800" dirty="0" smtClean="0"/>
              <a:t>ne čitajte sa slajdova</a:t>
            </a:r>
          </a:p>
          <a:p>
            <a:r>
              <a:rPr lang="hr-HR" sz="2800" dirty="0" smtClean="0"/>
              <a:t>govorite razgovijetno i dovoljno glasno</a:t>
            </a:r>
          </a:p>
          <a:p>
            <a:r>
              <a:rPr lang="hr-HR" sz="2800" dirty="0" smtClean="0"/>
              <a:t>gledajte u publiku - povjerenstvo</a:t>
            </a:r>
          </a:p>
          <a:p>
            <a:r>
              <a:rPr lang="hr-HR" sz="2800" dirty="0" smtClean="0"/>
              <a:t>pazite na govor tijela, gestikulaciju, intonaciju</a:t>
            </a:r>
          </a:p>
          <a:p>
            <a:r>
              <a:rPr lang="hr-HR" sz="2800" dirty="0" smtClean="0"/>
              <a:t>isprobajte cijelu vašu obranu (</a:t>
            </a:r>
            <a:r>
              <a:rPr lang="hr-HR" sz="2800" i="1" dirty="0" err="1" smtClean="0"/>
              <a:t>ppt</a:t>
            </a:r>
            <a:r>
              <a:rPr lang="hr-HR" sz="2800" dirty="0" smtClean="0"/>
              <a:t> + usmeno) uz provjeru vremena, barem jedanput!</a:t>
            </a:r>
          </a:p>
          <a:p>
            <a:r>
              <a:rPr lang="hr-HR" sz="2800" dirty="0" smtClean="0"/>
              <a:t>provjerite radi li sve kako treba – računalo, projektor …</a:t>
            </a:r>
          </a:p>
          <a:p>
            <a:pPr marL="0" indent="0">
              <a:buNone/>
            </a:pPr>
            <a:endParaRPr lang="hr-HR" sz="28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3CF8-4791-4273-BBF4-826370851DEE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853-D328-4801-809D-8C321C929382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38317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rilagođeni dizaj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516</Words>
  <Application>Microsoft Office PowerPoint</Application>
  <PresentationFormat>Široki zaslon</PresentationFormat>
  <Paragraphs>154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9</vt:i4>
      </vt:variant>
    </vt:vector>
  </HeadingPairs>
  <TitlesOfParts>
    <vt:vector size="18" baseType="lpstr">
      <vt:lpstr>Aptos</vt:lpstr>
      <vt:lpstr>Arial</vt:lpstr>
      <vt:lpstr>Calibri</vt:lpstr>
      <vt:lpstr>Times New Roman</vt:lpstr>
      <vt:lpstr>UnizgDisplay Medium</vt:lpstr>
      <vt:lpstr>UniZgMedium</vt:lpstr>
      <vt:lpstr>Wingdings</vt:lpstr>
      <vt:lpstr>Tema sustava Office</vt:lpstr>
      <vt:lpstr>Prilagođeni dizajn</vt:lpstr>
      <vt:lpstr>PowerPoint prezentacija</vt:lpstr>
      <vt:lpstr>PowerPoint prezentacija</vt:lpstr>
      <vt:lpstr>Uvod / Pregled / Plan izlaganja</vt:lpstr>
      <vt:lpstr>Problem</vt:lpstr>
      <vt:lpstr>Javna obrana diplomskog rada</vt:lpstr>
      <vt:lpstr>Korisni savjeti za izradu dobre vizualne prezentacije diplomskog rada</vt:lpstr>
      <vt:lpstr>Korisni savjeti za izradu dobre vizualne prezentacije diplomskog rada</vt:lpstr>
      <vt:lpstr>Korisni savjeti za izradu dobre vizualne prezentacije diplomskog rada</vt:lpstr>
      <vt:lpstr>Korisni savjeti za usmeno izlaganje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Kristina Kljak</dc:creator>
  <cp:lastModifiedBy>Korisnik</cp:lastModifiedBy>
  <cp:revision>5</cp:revision>
  <dcterms:created xsi:type="dcterms:W3CDTF">2024-07-17T13:20:24Z</dcterms:created>
  <dcterms:modified xsi:type="dcterms:W3CDTF">2024-07-17T16:05:39Z</dcterms:modified>
</cp:coreProperties>
</file>