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F5B"/>
    <a:srgbClr val="8497B0"/>
    <a:srgbClr val="84FB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C0C1B2-96E0-4651-A108-35495815B1CA}" v="246" dt="2024-07-17T15:18:31.392"/>
    <p1510:client id="{CB56D0DB-4711-41B1-9948-73E4C97545C8}" v="5" dt="2024-07-17T15:27:50.8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043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id="{1D393129-61EF-D1E2-F4DF-7721393A79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E1FD65AA-B2A6-83E5-1B04-F39F9AEFFB3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E0489-BC4E-4E0E-BC15-5CF2D2E076DD}" type="datetimeFigureOut">
              <a:rPr lang="hr-HR" smtClean="0"/>
              <a:t>17.7.2024.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34B0EC97-468F-0F56-4C19-A6F007F4C4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27277CBF-9D61-6B6D-2123-FBCF18DE2C2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F98BC-73B9-4C54-A9E9-51823AD300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1238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A224E-0614-48F7-9E60-04E7E6B64F6D}" type="datetimeFigureOut">
              <a:rPr lang="hr-HR" smtClean="0"/>
              <a:t>17.7.2024.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FBBBD-DC58-4679-8C01-E1875EAC04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4819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83BB080-1440-5396-27D8-85C24AEF35C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233950C-3D47-E1F4-893E-87B4CE832F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402515"/>
            <a:ext cx="9144000" cy="446694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8497B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ctr"/>
            <a:r>
              <a:rPr lang="en-GB" sz="2400" dirty="0">
                <a:solidFill>
                  <a:srgbClr val="8497B0"/>
                </a:solidFill>
              </a:rPr>
              <a:t>Name of graduate study programme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73897C00-7209-1674-6D4F-03EBDE942C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/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182" y="150363"/>
            <a:ext cx="972000" cy="972000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3E4A0C06-ABB7-FCCF-0533-3C2A24C26D03}"/>
              </a:ext>
            </a:extLst>
          </p:cNvPr>
          <p:cNvPicPr/>
          <p:nvPr userDrawn="1"/>
        </p:nvPicPr>
        <p:blipFill>
          <a:blip r:embed="rId4" cstate="print">
            <a:clrChange>
              <a:clrFrom>
                <a:srgbClr val="B2B2B2"/>
              </a:clrFrom>
              <a:clrTo>
                <a:srgbClr val="B2B2B2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867" y="150363"/>
            <a:ext cx="972000" cy="972000"/>
          </a:xfrm>
          <a:prstGeom prst="rect">
            <a:avLst/>
          </a:prstGeom>
        </p:spPr>
      </p:pic>
      <p:sp>
        <p:nvSpPr>
          <p:cNvPr id="9" name="TekstniOkvir 8">
            <a:extLst>
              <a:ext uri="{FF2B5EF4-FFF2-40B4-BE49-F238E27FC236}">
                <a16:creationId xmlns:a16="http://schemas.microsoft.com/office/drawing/2014/main" id="{B8369B42-D2AC-D285-97ED-739F165818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 userDrawn="1"/>
        </p:nvSpPr>
        <p:spPr>
          <a:xfrm>
            <a:off x="2552812" y="313197"/>
            <a:ext cx="5660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  <a:latin typeface="UnizgDisplay Medium" panose="02000605080000020003" pitchFamily="2" charset="-18"/>
              </a:rPr>
              <a:t>Sveučilište u Zagrebu Agronomski fakultet</a:t>
            </a:r>
          </a:p>
          <a:p>
            <a:r>
              <a:rPr lang="en-GB" dirty="0">
                <a:solidFill>
                  <a:schemeClr val="bg1"/>
                </a:solidFill>
                <a:latin typeface="UnizgDisplay Medium" panose="02000605080000020003" pitchFamily="2" charset="-18"/>
              </a:rPr>
              <a:t>University of Zagreb Faculty of Agriculture</a:t>
            </a: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4504C724-35C8-286E-778C-AF300785AA1D}"/>
              </a:ext>
            </a:extLst>
          </p:cNvPr>
          <p:cNvSpPr txBox="1"/>
          <p:nvPr userDrawn="1"/>
        </p:nvSpPr>
        <p:spPr>
          <a:xfrm>
            <a:off x="624723" y="5497453"/>
            <a:ext cx="1603687" cy="400110"/>
          </a:xfrm>
          <a:prstGeom prst="rect">
            <a:avLst/>
          </a:prstGeom>
          <a:solidFill>
            <a:srgbClr val="001F5B"/>
          </a:solidFill>
        </p:spPr>
        <p:txBody>
          <a:bodyPr wrap="square" rtlCol="0">
            <a:spAutoFit/>
          </a:bodyPr>
          <a:lstStyle/>
          <a:p>
            <a:pPr algn="l"/>
            <a:r>
              <a:rPr lang="hr-HR" sz="2000" dirty="0">
                <a:solidFill>
                  <a:srgbClr val="8497B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STUDENT:</a:t>
            </a: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F51272FB-E9EB-3C3F-81F3-A79388151B39}"/>
              </a:ext>
            </a:extLst>
          </p:cNvPr>
          <p:cNvSpPr txBox="1"/>
          <p:nvPr userDrawn="1"/>
        </p:nvSpPr>
        <p:spPr>
          <a:xfrm>
            <a:off x="8800344" y="5095012"/>
            <a:ext cx="2612721" cy="400110"/>
          </a:xfrm>
          <a:prstGeom prst="rect">
            <a:avLst/>
          </a:prstGeom>
          <a:solidFill>
            <a:srgbClr val="001F5B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2000" dirty="0">
                <a:solidFill>
                  <a:srgbClr val="8497B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MENTOR: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40531A-03EC-6F35-A18A-8D23489D5900}"/>
              </a:ext>
            </a:extLst>
          </p:cNvPr>
          <p:cNvSpPr txBox="1"/>
          <p:nvPr userDrawn="1"/>
        </p:nvSpPr>
        <p:spPr>
          <a:xfrm>
            <a:off x="8800345" y="5792195"/>
            <a:ext cx="2612721" cy="400110"/>
          </a:xfrm>
          <a:prstGeom prst="rect">
            <a:avLst/>
          </a:prstGeom>
          <a:solidFill>
            <a:srgbClr val="001F5B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2000" dirty="0">
                <a:solidFill>
                  <a:srgbClr val="8497B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KOMENTOR:</a:t>
            </a: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C79FF7A2-43A8-5B65-0174-98833AF9CD41}"/>
              </a:ext>
            </a:extLst>
          </p:cNvPr>
          <p:cNvSpPr txBox="1"/>
          <p:nvPr userDrawn="1"/>
        </p:nvSpPr>
        <p:spPr>
          <a:xfrm>
            <a:off x="1524000" y="3509963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Master thesis</a:t>
            </a:r>
          </a:p>
          <a:p>
            <a:pPr algn="ctr"/>
            <a:r>
              <a:rPr lang="en-GB" sz="2400" dirty="0">
                <a:solidFill>
                  <a:srgbClr val="8497B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Graduate study programme</a:t>
            </a:r>
          </a:p>
        </p:txBody>
      </p:sp>
    </p:spTree>
    <p:extLst>
      <p:ext uri="{BB962C8B-B14F-4D97-AF65-F5344CB8AC3E}">
        <p14:creationId xmlns:p14="http://schemas.microsoft.com/office/powerpoint/2010/main" val="183876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737F7A-647B-7B43-9043-FE4F9DEDD3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5025A89-A14A-99E7-335D-29DA938D7E8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Add subtitle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9C3115A-534F-33BB-0D25-C032F5D800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12333" y="6364316"/>
            <a:ext cx="1252393" cy="3651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3732650-3AE8-4CC3-BD7E-8B84AF8392AD}" type="datetime1">
              <a:rPr lang="hr-HR" smtClean="0"/>
              <a:pPr/>
              <a:t>17.7.2024.</a:t>
            </a:fld>
            <a:endParaRPr lang="hr-HR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3ABDE8B-524B-6779-0310-28A31FF7D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606" y="6356350"/>
            <a:ext cx="572193" cy="3651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08CB853-D328-4801-809D-8C321C92938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146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152E97-B183-E931-1662-B6868058F6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EA72061-9F11-B253-23EF-80957036C617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Add text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FB58B84-B795-7E7F-4A60-5FF5F367E1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12333" y="6364316"/>
            <a:ext cx="1337453" cy="365125"/>
          </a:xfrm>
          <a:prstGeom prst="rect">
            <a:avLst/>
          </a:prstGeom>
        </p:spPr>
        <p:txBody>
          <a:bodyPr/>
          <a:lstStyle/>
          <a:p>
            <a:fld id="{5B2E3CF8-4791-4273-BBF4-826370851DEE}" type="datetime1">
              <a:rPr lang="hr-HR" smtClean="0"/>
              <a:t>17.7.2024.</a:t>
            </a:fld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E1B4CA0-89E5-A850-15AF-4BFCD6ED8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606" y="6356350"/>
            <a:ext cx="572193" cy="365125"/>
          </a:xfrm>
          <a:prstGeom prst="rect">
            <a:avLst/>
          </a:prstGeom>
        </p:spPr>
        <p:txBody>
          <a:bodyPr/>
          <a:lstStyle/>
          <a:p>
            <a:fld id="{908CB853-D328-4801-809D-8C321C9293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7057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4420BC-BC74-C95F-2D4E-331D4D429B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4AE1B31-C624-664A-F25D-95A0ED5712C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Add text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BF7CCFE-94D6-BE62-DFF3-47AA171E59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12333" y="6356349"/>
            <a:ext cx="1511827" cy="365125"/>
          </a:xfrm>
          <a:prstGeom prst="rect">
            <a:avLst/>
          </a:prstGeom>
        </p:spPr>
        <p:txBody>
          <a:bodyPr/>
          <a:lstStyle/>
          <a:p>
            <a:fld id="{2F2FB409-CB87-44C0-A5E4-0AACC75ED2B7}" type="datetime1">
              <a:rPr lang="hr-HR" smtClean="0"/>
              <a:t>17.7.2024.</a:t>
            </a:fld>
            <a:endParaRPr lang="hr-HR" dirty="0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7390EFE-A046-124B-EBD0-9E57E083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606" y="6356350"/>
            <a:ext cx="572193" cy="365125"/>
          </a:xfrm>
          <a:prstGeom prst="rect">
            <a:avLst/>
          </a:prstGeom>
        </p:spPr>
        <p:txBody>
          <a:bodyPr/>
          <a:lstStyle/>
          <a:p>
            <a:fld id="{908CB853-D328-4801-809D-8C321C9293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408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CDBC3E-35BE-2F6B-7CB9-7D30D20B9A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CA7004C-7BEE-AD75-7C63-C95A88C1C92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Add text</a:t>
            </a:r>
          </a:p>
          <a:p>
            <a:pPr lvl="1"/>
            <a:r>
              <a:rPr lang="en-GB" noProof="0" dirty="0"/>
              <a:t>Druga </a:t>
            </a:r>
            <a:r>
              <a:rPr lang="en-GB" noProof="0" dirty="0" err="1"/>
              <a:t>razina</a:t>
            </a:r>
            <a:endParaRPr lang="en-GB" noProof="0" dirty="0"/>
          </a:p>
          <a:p>
            <a:pPr lvl="2"/>
            <a:r>
              <a:rPr lang="en-GB" noProof="0" dirty="0" err="1"/>
              <a:t>Treća</a:t>
            </a:r>
            <a:r>
              <a:rPr lang="en-GB" noProof="0" dirty="0"/>
              <a:t> </a:t>
            </a:r>
            <a:r>
              <a:rPr lang="en-GB" noProof="0" dirty="0" err="1"/>
              <a:t>razina</a:t>
            </a:r>
            <a:endParaRPr lang="en-GB" noProof="0" dirty="0"/>
          </a:p>
          <a:p>
            <a:pPr lvl="3"/>
            <a:r>
              <a:rPr lang="en-GB" noProof="0" dirty="0" err="1"/>
              <a:t>Četvrta</a:t>
            </a:r>
            <a:r>
              <a:rPr lang="en-GB" noProof="0" dirty="0"/>
              <a:t> </a:t>
            </a:r>
            <a:r>
              <a:rPr lang="en-GB" noProof="0" dirty="0" err="1"/>
              <a:t>razina</a:t>
            </a:r>
            <a:endParaRPr lang="en-GB" noProof="0" dirty="0"/>
          </a:p>
          <a:p>
            <a:pPr lvl="4"/>
            <a:r>
              <a:rPr lang="en-GB" noProof="0" dirty="0"/>
              <a:t>Peta </a:t>
            </a:r>
            <a:r>
              <a:rPr lang="en-GB" noProof="0" dirty="0" err="1"/>
              <a:t>razina</a:t>
            </a:r>
            <a:r>
              <a:rPr lang="en-GB" noProof="0" dirty="0"/>
              <a:t> </a:t>
            </a:r>
            <a:r>
              <a:rPr lang="en-GB" noProof="0" dirty="0" err="1"/>
              <a:t>stilove</a:t>
            </a:r>
            <a:r>
              <a:rPr lang="en-GB" noProof="0" dirty="0"/>
              <a:t> </a:t>
            </a:r>
            <a:r>
              <a:rPr lang="en-GB" noProof="0" dirty="0" err="1"/>
              <a:t>teksta</a:t>
            </a:r>
            <a:endParaRPr lang="en-GB" noProof="0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63AFAD6-12DE-71AF-F4D9-EA4A1810207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Add text</a:t>
            </a:r>
          </a:p>
          <a:p>
            <a:pPr lvl="1"/>
            <a:r>
              <a:rPr lang="en-GB" noProof="0" dirty="0"/>
              <a:t>Druga </a:t>
            </a:r>
            <a:r>
              <a:rPr lang="en-GB" noProof="0" dirty="0" err="1"/>
              <a:t>razina</a:t>
            </a:r>
            <a:endParaRPr lang="en-GB" noProof="0" dirty="0"/>
          </a:p>
          <a:p>
            <a:pPr lvl="2"/>
            <a:r>
              <a:rPr lang="en-GB" noProof="0" dirty="0" err="1"/>
              <a:t>Treća</a:t>
            </a:r>
            <a:r>
              <a:rPr lang="en-GB" noProof="0" dirty="0"/>
              <a:t> </a:t>
            </a:r>
            <a:r>
              <a:rPr lang="en-GB" noProof="0" dirty="0" err="1"/>
              <a:t>razina</a:t>
            </a:r>
            <a:endParaRPr lang="en-GB" noProof="0" dirty="0"/>
          </a:p>
          <a:p>
            <a:pPr lvl="3"/>
            <a:r>
              <a:rPr lang="en-GB" noProof="0" dirty="0" err="1"/>
              <a:t>Četvrta</a:t>
            </a:r>
            <a:r>
              <a:rPr lang="en-GB" noProof="0" dirty="0"/>
              <a:t> </a:t>
            </a:r>
            <a:r>
              <a:rPr lang="en-GB" noProof="0" dirty="0" err="1"/>
              <a:t>razina</a:t>
            </a:r>
            <a:endParaRPr lang="en-GB" noProof="0" dirty="0"/>
          </a:p>
          <a:p>
            <a:pPr lvl="4"/>
            <a:r>
              <a:rPr lang="en-GB" noProof="0" dirty="0"/>
              <a:t>Peta </a:t>
            </a:r>
            <a:r>
              <a:rPr lang="en-GB" noProof="0" dirty="0" err="1"/>
              <a:t>razina</a:t>
            </a:r>
            <a:r>
              <a:rPr lang="en-GB" noProof="0" dirty="0"/>
              <a:t> </a:t>
            </a:r>
            <a:r>
              <a:rPr lang="en-GB" noProof="0" dirty="0" err="1"/>
              <a:t>stilove</a:t>
            </a:r>
            <a:r>
              <a:rPr lang="en-GB" noProof="0" dirty="0"/>
              <a:t> </a:t>
            </a:r>
            <a:r>
              <a:rPr lang="en-GB" noProof="0" dirty="0" err="1"/>
              <a:t>teksta</a:t>
            </a:r>
            <a:endParaRPr lang="en-GB" noProof="0" dirty="0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69D4B1E-68AF-5661-E37A-15A2C24582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12333" y="6364316"/>
            <a:ext cx="1346364" cy="365125"/>
          </a:xfrm>
          <a:prstGeom prst="rect">
            <a:avLst/>
          </a:prstGeom>
        </p:spPr>
        <p:txBody>
          <a:bodyPr/>
          <a:lstStyle/>
          <a:p>
            <a:fld id="{1470F0B9-579A-452C-8272-0EDDB02A5608}" type="datetime1">
              <a:rPr lang="hr-HR" smtClean="0"/>
              <a:t>17.7.2024.</a:t>
            </a:fld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888A71D-856F-E03C-00D5-D9FE174DD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606" y="6356350"/>
            <a:ext cx="572193" cy="365125"/>
          </a:xfrm>
          <a:prstGeom prst="rect">
            <a:avLst/>
          </a:prstGeom>
        </p:spPr>
        <p:txBody>
          <a:bodyPr/>
          <a:lstStyle/>
          <a:p>
            <a:fld id="{908CB853-D328-4801-809D-8C321C9293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148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5F60DF-38F8-A0E9-BB83-FDF6DF853D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AC51E7D-7191-EF13-11D2-68F3128002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Add text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C9B993DB-B25B-C14E-E264-A37A08060D7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Add text</a:t>
            </a:r>
          </a:p>
          <a:p>
            <a:pPr lvl="1"/>
            <a:r>
              <a:rPr lang="en-GB" noProof="0" dirty="0"/>
              <a:t>Druga </a:t>
            </a:r>
            <a:r>
              <a:rPr lang="en-GB" noProof="0" dirty="0" err="1"/>
              <a:t>razina</a:t>
            </a:r>
            <a:endParaRPr lang="en-GB" noProof="0" dirty="0"/>
          </a:p>
          <a:p>
            <a:pPr lvl="2"/>
            <a:r>
              <a:rPr lang="en-GB" noProof="0" dirty="0" err="1"/>
              <a:t>Treća</a:t>
            </a:r>
            <a:r>
              <a:rPr lang="en-GB" noProof="0" dirty="0"/>
              <a:t> </a:t>
            </a:r>
            <a:r>
              <a:rPr lang="en-GB" noProof="0" dirty="0" err="1"/>
              <a:t>razina</a:t>
            </a:r>
            <a:endParaRPr lang="en-GB" noProof="0" dirty="0"/>
          </a:p>
          <a:p>
            <a:pPr lvl="3"/>
            <a:r>
              <a:rPr lang="en-GB" noProof="0" dirty="0" err="1"/>
              <a:t>Četvrta</a:t>
            </a:r>
            <a:r>
              <a:rPr lang="en-GB" noProof="0" dirty="0"/>
              <a:t> </a:t>
            </a:r>
            <a:r>
              <a:rPr lang="en-GB" noProof="0" dirty="0" err="1"/>
              <a:t>razina</a:t>
            </a:r>
            <a:endParaRPr lang="en-GB" noProof="0" dirty="0"/>
          </a:p>
          <a:p>
            <a:pPr lvl="4"/>
            <a:r>
              <a:rPr lang="en-GB" noProof="0" dirty="0"/>
              <a:t>Peta </a:t>
            </a:r>
            <a:r>
              <a:rPr lang="en-GB" noProof="0" dirty="0" err="1"/>
              <a:t>razina</a:t>
            </a:r>
            <a:r>
              <a:rPr lang="en-GB" noProof="0" dirty="0"/>
              <a:t> </a:t>
            </a:r>
            <a:r>
              <a:rPr lang="en-GB" noProof="0" dirty="0" err="1"/>
              <a:t>stilove</a:t>
            </a:r>
            <a:r>
              <a:rPr lang="en-GB" noProof="0" dirty="0"/>
              <a:t> </a:t>
            </a:r>
            <a:r>
              <a:rPr lang="en-GB" noProof="0" dirty="0" err="1"/>
              <a:t>teksta</a:t>
            </a:r>
            <a:endParaRPr lang="en-GB" noProof="0" dirty="0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8A83FF2C-629E-5D0E-4BB5-5DF7F49DDA1E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Add text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C315D7BC-408F-27CC-243B-449304174D0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Add text</a:t>
            </a:r>
          </a:p>
          <a:p>
            <a:pPr lvl="1"/>
            <a:r>
              <a:rPr lang="en-GB" noProof="0" dirty="0"/>
              <a:t>Druga </a:t>
            </a:r>
            <a:r>
              <a:rPr lang="en-GB" noProof="0" dirty="0" err="1"/>
              <a:t>razina</a:t>
            </a:r>
            <a:endParaRPr lang="en-GB" noProof="0" dirty="0"/>
          </a:p>
          <a:p>
            <a:pPr lvl="2"/>
            <a:r>
              <a:rPr lang="en-GB" noProof="0" dirty="0" err="1"/>
              <a:t>Treća</a:t>
            </a:r>
            <a:r>
              <a:rPr lang="en-GB" noProof="0" dirty="0"/>
              <a:t> </a:t>
            </a:r>
            <a:r>
              <a:rPr lang="en-GB" noProof="0" dirty="0" err="1"/>
              <a:t>razina</a:t>
            </a:r>
            <a:endParaRPr lang="en-GB" noProof="0" dirty="0"/>
          </a:p>
          <a:p>
            <a:pPr lvl="3"/>
            <a:r>
              <a:rPr lang="en-GB" noProof="0" dirty="0" err="1"/>
              <a:t>Četvrta</a:t>
            </a:r>
            <a:r>
              <a:rPr lang="en-GB" noProof="0" dirty="0"/>
              <a:t> </a:t>
            </a:r>
            <a:r>
              <a:rPr lang="en-GB" noProof="0" dirty="0" err="1"/>
              <a:t>razina</a:t>
            </a:r>
            <a:endParaRPr lang="en-GB" noProof="0" dirty="0"/>
          </a:p>
          <a:p>
            <a:pPr lvl="4"/>
            <a:r>
              <a:rPr lang="en-GB" noProof="0" dirty="0"/>
              <a:t>Peta </a:t>
            </a:r>
            <a:r>
              <a:rPr lang="en-GB" noProof="0" dirty="0" err="1"/>
              <a:t>razina</a:t>
            </a:r>
            <a:r>
              <a:rPr lang="en-GB" noProof="0" dirty="0"/>
              <a:t> </a:t>
            </a:r>
            <a:r>
              <a:rPr lang="en-GB" noProof="0" dirty="0" err="1"/>
              <a:t>stilove</a:t>
            </a:r>
            <a:r>
              <a:rPr lang="en-GB" noProof="0" dirty="0"/>
              <a:t> </a:t>
            </a:r>
            <a:r>
              <a:rPr lang="en-GB" noProof="0" dirty="0" err="1"/>
              <a:t>teksta</a:t>
            </a:r>
            <a:endParaRPr lang="en-GB" noProof="0" dirty="0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C332AACE-948F-D9D6-68DB-147CB7EF9F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12333" y="6364316"/>
            <a:ext cx="1320238" cy="365125"/>
          </a:xfrm>
          <a:prstGeom prst="rect">
            <a:avLst/>
          </a:prstGeom>
        </p:spPr>
        <p:txBody>
          <a:bodyPr/>
          <a:lstStyle/>
          <a:p>
            <a:fld id="{2FBB9FE7-882F-4F4A-9CB6-4277BD7A464D}" type="datetime1">
              <a:rPr lang="hr-HR" smtClean="0"/>
              <a:t>17.7.2024.</a:t>
            </a:fld>
            <a:endParaRPr lang="hr-HR" dirty="0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50D8342C-F454-0CEA-B83A-134A9BD15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606" y="6356350"/>
            <a:ext cx="572193" cy="365125"/>
          </a:xfrm>
          <a:prstGeom prst="rect">
            <a:avLst/>
          </a:prstGeom>
        </p:spPr>
        <p:txBody>
          <a:bodyPr/>
          <a:lstStyle/>
          <a:p>
            <a:fld id="{908CB853-D328-4801-809D-8C321C9293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70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E9BBD8-C682-22EC-5E24-10190F0159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6BC4B702-18FD-4430-7A9C-A8028F8B38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12333" y="6364316"/>
            <a:ext cx="1250570" cy="365125"/>
          </a:xfrm>
          <a:prstGeom prst="rect">
            <a:avLst/>
          </a:prstGeom>
        </p:spPr>
        <p:txBody>
          <a:bodyPr/>
          <a:lstStyle/>
          <a:p>
            <a:fld id="{6CF02EFE-CF31-4E21-AF8A-541D2CD77043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DEA9E735-3842-F277-2B1B-B0E403BE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606" y="6356350"/>
            <a:ext cx="572193" cy="365125"/>
          </a:xfrm>
          <a:prstGeom prst="rect">
            <a:avLst/>
          </a:prstGeom>
        </p:spPr>
        <p:txBody>
          <a:bodyPr/>
          <a:lstStyle/>
          <a:p>
            <a:fld id="{908CB853-D328-4801-809D-8C321C9293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078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0498CE3C-7F89-5685-9DA0-5AC60D1E8E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12333" y="6364316"/>
            <a:ext cx="1311530" cy="365125"/>
          </a:xfrm>
          <a:prstGeom prst="rect">
            <a:avLst/>
          </a:prstGeom>
        </p:spPr>
        <p:txBody>
          <a:bodyPr/>
          <a:lstStyle/>
          <a:p>
            <a:fld id="{424EF10B-FAEE-4188-AA20-91E0DC64FE0C}" type="datetime1">
              <a:rPr lang="hr-HR" smtClean="0"/>
              <a:t>17.7.2024.</a:t>
            </a:fld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439E27C8-3F1F-950C-61CB-D62C3075E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606" y="6356350"/>
            <a:ext cx="572193" cy="365125"/>
          </a:xfrm>
          <a:prstGeom prst="rect">
            <a:avLst/>
          </a:prstGeom>
        </p:spPr>
        <p:txBody>
          <a:bodyPr/>
          <a:lstStyle/>
          <a:p>
            <a:fld id="{908CB853-D328-4801-809D-8C321C9293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155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4112409-A655-D6C5-8F47-27C2A556DE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2A70BB4-3DEA-3DD8-D0B0-80B043369E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/>
              <a:t>Add text</a:t>
            </a:r>
          </a:p>
          <a:p>
            <a:pPr lvl="1"/>
            <a:r>
              <a:rPr lang="en-GB" noProof="0" dirty="0"/>
              <a:t>Druga </a:t>
            </a:r>
            <a:r>
              <a:rPr lang="en-GB" noProof="0" dirty="0" err="1"/>
              <a:t>razina</a:t>
            </a:r>
            <a:endParaRPr lang="en-GB" noProof="0" dirty="0"/>
          </a:p>
          <a:p>
            <a:pPr lvl="2"/>
            <a:r>
              <a:rPr lang="en-GB" noProof="0" dirty="0" err="1"/>
              <a:t>Treća</a:t>
            </a:r>
            <a:r>
              <a:rPr lang="en-GB" noProof="0" dirty="0"/>
              <a:t> </a:t>
            </a:r>
            <a:r>
              <a:rPr lang="en-GB" noProof="0" dirty="0" err="1"/>
              <a:t>razina</a:t>
            </a:r>
            <a:endParaRPr lang="en-GB" noProof="0" dirty="0"/>
          </a:p>
          <a:p>
            <a:pPr lvl="3"/>
            <a:r>
              <a:rPr lang="en-GB" noProof="0" dirty="0" err="1"/>
              <a:t>Četvrta</a:t>
            </a:r>
            <a:r>
              <a:rPr lang="en-GB" noProof="0" dirty="0"/>
              <a:t> </a:t>
            </a:r>
            <a:r>
              <a:rPr lang="en-GB" noProof="0" dirty="0" err="1"/>
              <a:t>razina</a:t>
            </a:r>
            <a:endParaRPr lang="en-GB" noProof="0" dirty="0"/>
          </a:p>
          <a:p>
            <a:pPr lvl="4"/>
            <a:r>
              <a:rPr lang="en-GB" noProof="0" dirty="0"/>
              <a:t>Peta </a:t>
            </a:r>
            <a:r>
              <a:rPr lang="en-GB" noProof="0" dirty="0" err="1"/>
              <a:t>razina</a:t>
            </a:r>
            <a:r>
              <a:rPr lang="en-GB" noProof="0" dirty="0"/>
              <a:t> </a:t>
            </a:r>
            <a:r>
              <a:rPr lang="en-GB" noProof="0" dirty="0" err="1"/>
              <a:t>stilove</a:t>
            </a:r>
            <a:r>
              <a:rPr lang="en-GB" noProof="0" dirty="0"/>
              <a:t> </a:t>
            </a:r>
            <a:r>
              <a:rPr lang="en-GB" noProof="0" dirty="0" err="1"/>
              <a:t>teksta</a:t>
            </a:r>
            <a:endParaRPr lang="en-GB" noProof="0" dirty="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FAB8A0A-06FF-A888-8FF4-F236E4E1B2A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/>
              <a:t>Add text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793EA16-55B8-881F-5996-9B24912D37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12333" y="6364316"/>
            <a:ext cx="1276696" cy="365125"/>
          </a:xfrm>
          <a:prstGeom prst="rect">
            <a:avLst/>
          </a:prstGeom>
        </p:spPr>
        <p:txBody>
          <a:bodyPr/>
          <a:lstStyle/>
          <a:p>
            <a:fld id="{E73F5519-C78F-478C-B4AA-CC926E3DD402}" type="datetime1">
              <a:rPr lang="hr-HR" smtClean="0"/>
              <a:t>17.7.2024.</a:t>
            </a:fld>
            <a:endParaRPr lang="hr-HR" dirty="0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7D3AA57-4703-2AEE-8E0B-27218437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1606" y="6356350"/>
            <a:ext cx="572193" cy="365125"/>
          </a:xfrm>
          <a:prstGeom prst="rect">
            <a:avLst/>
          </a:prstGeom>
        </p:spPr>
        <p:txBody>
          <a:bodyPr/>
          <a:lstStyle/>
          <a:p>
            <a:fld id="{908CB853-D328-4801-809D-8C321C9293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749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1F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0DE69DDF-D0CE-B607-E6D0-4939FF6FA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CF41CE7-98AA-4DBF-855B-8543516DE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AB77A41-754B-F73A-F4E3-A110F379E8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F163D6-6BC2-4B8C-9241-65F730DD2C7E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858C4FF-9D96-07F0-D1E1-B3D017426C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46FAF5D-0041-AC97-5F94-EA45523671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2B2FDB-2080-4BC7-B8D5-4C08325585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768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8497B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8497B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8497B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8497B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8497B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5FE0A06A-DF88-2EE9-449A-21A704421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Add title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430A0E3-FB9E-B1F6-1330-3869AF053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Add text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</a:p>
        </p:txBody>
      </p:sp>
      <p:pic>
        <p:nvPicPr>
          <p:cNvPr id="7" name="Rezervirano mjesto sadržaja 3">
            <a:extLst>
              <a:ext uri="{FF2B5EF4-FFF2-40B4-BE49-F238E27FC236}">
                <a16:creationId xmlns:a16="http://schemas.microsoft.com/office/drawing/2014/main" id="{13E10889-815A-FB0F-4EE9-7B06C7065122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08786"/>
            <a:ext cx="576000" cy="576000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E2662C41-D2E6-F3D0-FA5E-4FD62C40493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97" y="6189441"/>
            <a:ext cx="576000" cy="576000"/>
          </a:xfrm>
          <a:prstGeom prst="rect">
            <a:avLst/>
          </a:prstGeom>
        </p:spPr>
      </p:pic>
      <p:sp>
        <p:nvSpPr>
          <p:cNvPr id="9" name="TekstniOkvir 8">
            <a:extLst>
              <a:ext uri="{FF2B5EF4-FFF2-40B4-BE49-F238E27FC236}">
                <a16:creationId xmlns:a16="http://schemas.microsoft.com/office/drawing/2014/main" id="{3248BD53-F6B0-F670-19EE-9C26960582D6}"/>
              </a:ext>
            </a:extLst>
          </p:cNvPr>
          <p:cNvSpPr txBox="1"/>
          <p:nvPr userDrawn="1"/>
        </p:nvSpPr>
        <p:spPr>
          <a:xfrm>
            <a:off x="1548013" y="6290588"/>
            <a:ext cx="29658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UniZgMedium" panose="02000605000000020003" pitchFamily="50" charset="-18"/>
              </a:rPr>
              <a:t>Sveučilište u Zagrebu Agronomski fakultet</a:t>
            </a:r>
          </a:p>
          <a:p>
            <a:r>
              <a:rPr lang="en-GB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UniZgMedium" panose="02000605000000020003" pitchFamily="50" charset="-18"/>
              </a:rPr>
              <a:t>University of Zagreb Faculty of Agriculture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0C451846-E3FA-1601-2937-01A15B1BFFBD}"/>
              </a:ext>
            </a:extLst>
          </p:cNvPr>
          <p:cNvSpPr txBox="1"/>
          <p:nvPr userDrawn="1"/>
        </p:nvSpPr>
        <p:spPr>
          <a:xfrm>
            <a:off x="4649638" y="6356350"/>
            <a:ext cx="2898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MASTER THESIS</a:t>
            </a:r>
          </a:p>
        </p:txBody>
      </p:sp>
      <p:sp>
        <p:nvSpPr>
          <p:cNvPr id="11" name="Rezervirano mjesto datuma 10">
            <a:extLst>
              <a:ext uri="{FF2B5EF4-FFF2-40B4-BE49-F238E27FC236}">
                <a16:creationId xmlns:a16="http://schemas.microsoft.com/office/drawing/2014/main" id="{B35E64B1-0BB2-EC34-7532-D40F35D503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4811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C23A8A4E-EF6C-48CF-A25C-CDA505036745}" type="datetimeFigureOut">
              <a:rPr lang="hr-HR" smtClean="0"/>
              <a:pPr/>
              <a:t>17.7.2024.</a:t>
            </a:fld>
            <a:endParaRPr lang="hr-HR" dirty="0"/>
          </a:p>
        </p:txBody>
      </p:sp>
      <p:sp>
        <p:nvSpPr>
          <p:cNvPr id="12" name="Rezervirano mjesto broja slajda 11">
            <a:extLst>
              <a:ext uri="{FF2B5EF4-FFF2-40B4-BE49-F238E27FC236}">
                <a16:creationId xmlns:a16="http://schemas.microsoft.com/office/drawing/2014/main" id="{47DD61D0-E746-C966-9706-6337B3162C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BA95B11-CC26-462F-82C5-583D2187688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271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1F5B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E6C260-9304-4993-1872-E22CF7ECD9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65381"/>
            <a:ext cx="9144000" cy="2244581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9C96265-954E-F3D7-66CD-30A8483691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F0436CFF-089A-EE65-AC0C-A90565F842A1}"/>
              </a:ext>
            </a:extLst>
          </p:cNvPr>
          <p:cNvSpPr txBox="1"/>
          <p:nvPr/>
        </p:nvSpPr>
        <p:spPr>
          <a:xfrm>
            <a:off x="591492" y="5828145"/>
            <a:ext cx="21982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 Surname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84F37F75-F718-AC17-5384-CF2397543379}"/>
              </a:ext>
            </a:extLst>
          </p:cNvPr>
          <p:cNvSpPr txBox="1"/>
          <p:nvPr/>
        </p:nvSpPr>
        <p:spPr>
          <a:xfrm>
            <a:off x="9116840" y="5428035"/>
            <a:ext cx="2308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 </a:t>
            </a: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 Surname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852B1224-694E-B9C2-B771-F27F9AB04E2C}"/>
              </a:ext>
            </a:extLst>
          </p:cNvPr>
          <p:cNvSpPr txBox="1"/>
          <p:nvPr/>
        </p:nvSpPr>
        <p:spPr>
          <a:xfrm>
            <a:off x="9116840" y="6139036"/>
            <a:ext cx="2308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 </a:t>
            </a: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 Surname</a:t>
            </a:r>
          </a:p>
        </p:txBody>
      </p:sp>
    </p:spTree>
    <p:extLst>
      <p:ext uri="{BB962C8B-B14F-4D97-AF65-F5344CB8AC3E}">
        <p14:creationId xmlns:p14="http://schemas.microsoft.com/office/powerpoint/2010/main" val="4101459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685DC3-A9C2-7E33-85ED-08BE37AB2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2C26F6C-6BCF-5A4E-F056-BCF26FEEA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4C90643-48A6-8DD4-8949-10C3B182D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4F16-A3E7-40D2-9676-E4E0CE865910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51391DBF-4762-4FB5-5D5B-40739B6B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853-D328-4801-809D-8C321C929382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2048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/ Overview / Presentation </a:t>
            </a:r>
            <a:r>
              <a:rPr lang="en-GB" dirty="0" smtClean="0"/>
              <a:t>plan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" sz="4400" b="1" dirty="0">
                <a:solidFill>
                  <a:schemeClr val="bg2">
                    <a:lumMod val="50000"/>
                  </a:schemeClr>
                </a:solidFill>
              </a:rPr>
              <a:t>Rule:</a:t>
            </a:r>
          </a:p>
          <a:p>
            <a:pPr marL="0" indent="0" algn="ctr">
              <a:buNone/>
            </a:pPr>
            <a:r>
              <a:rPr lang="en" sz="2400" b="1" dirty="0"/>
              <a:t> </a:t>
            </a:r>
            <a:endParaRPr lang="hr-HR" sz="2400" b="1" dirty="0"/>
          </a:p>
          <a:p>
            <a:pPr marL="514350" indent="-514350" algn="ctr">
              <a:buFont typeface="+mj-lt"/>
              <a:buAutoNum type="arabicPeriod"/>
            </a:pPr>
            <a:r>
              <a:rPr lang="en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what am I going to say </a:t>
            </a:r>
            <a:r>
              <a:rPr lang="en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→ </a:t>
            </a:r>
            <a:r>
              <a:rPr lang="en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 to 2 slides</a:t>
            </a:r>
            <a:endParaRPr lang="hr-HR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 algn="ctr">
              <a:buFont typeface="+mj-lt"/>
              <a:buAutoNum type="arabicPeriod"/>
            </a:pPr>
            <a:endParaRPr lang="hr-HR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en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 say that  </a:t>
            </a:r>
            <a:r>
              <a:rPr lang="en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→ </a:t>
            </a:r>
            <a:r>
              <a:rPr lang="en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10 to 15 slides</a:t>
            </a:r>
            <a:r>
              <a:rPr lang="en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hr-HR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 algn="ctr">
              <a:buFont typeface="+mj-lt"/>
              <a:buAutoNum type="arabicPeriod"/>
            </a:pPr>
            <a:endParaRPr lang="hr-HR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en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repeat! </a:t>
            </a:r>
            <a:r>
              <a:rPr lang="en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→ </a:t>
            </a:r>
            <a:r>
              <a:rPr lang="en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 to 2 slides</a:t>
            </a:r>
            <a:endParaRPr lang="hr-HR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GB" sz="28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3CF8-4791-4273-BBF4-826370851DEE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853-D328-4801-809D-8C321C929382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3884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 </a:t>
            </a:r>
            <a:r>
              <a:rPr lang="en-GB" dirty="0" smtClean="0"/>
              <a:t>issue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Questions that arise...</a:t>
            </a:r>
          </a:p>
          <a:p>
            <a:r>
              <a:rPr lang="en-GB" dirty="0"/>
              <a:t>The problem is known so far...</a:t>
            </a:r>
          </a:p>
          <a:p>
            <a:endParaRPr lang="en-GB" dirty="0"/>
          </a:p>
          <a:p>
            <a:r>
              <a:rPr lang="en-GB" dirty="0"/>
              <a:t>Hypotheses</a:t>
            </a:r>
          </a:p>
          <a:p>
            <a:endParaRPr lang="en-GB" dirty="0"/>
          </a:p>
          <a:p>
            <a:r>
              <a:rPr lang="en-GB" dirty="0"/>
              <a:t>Goals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3CF8-4791-4273-BBF4-826370851DEE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853-D328-4801-809D-8C321C929382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2964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 thesis </a:t>
            </a:r>
            <a:r>
              <a:rPr lang="en-GB" dirty="0" smtClean="0"/>
              <a:t>defence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present the content of the thesis for </a:t>
            </a:r>
            <a:r>
              <a:rPr lang="en-GB" sz="2800" b="1" dirty="0"/>
              <a:t>15-20 minutes </a:t>
            </a:r>
          </a:p>
          <a:p>
            <a:r>
              <a:rPr lang="en-GB" sz="2800" dirty="0"/>
              <a:t>do not exceed the time, but do not excessively shorten it</a:t>
            </a:r>
          </a:p>
          <a:p>
            <a:r>
              <a:rPr lang="en-GB" sz="2800" dirty="0"/>
              <a:t>focus on the essential, follow the content and present the work in a coherent and organized manner</a:t>
            </a:r>
          </a:p>
          <a:p>
            <a:r>
              <a:rPr lang="en-GB" sz="2800" dirty="0"/>
              <a:t>ahead and practice</a:t>
            </a:r>
          </a:p>
          <a:p>
            <a:r>
              <a:rPr lang="en-GB" sz="2800" dirty="0"/>
              <a:t>10 – 15 slides at most</a:t>
            </a:r>
          </a:p>
          <a:p>
            <a:r>
              <a:rPr lang="en-GB" sz="2800" dirty="0"/>
              <a:t>stick to the "golden 6" rule - 6 points per slide and 6 words per point</a:t>
            </a:r>
          </a:p>
          <a:p>
            <a:endParaRPr lang="en-GB" sz="2800" dirty="0"/>
          </a:p>
          <a:p>
            <a:endParaRPr lang="en-GB" sz="28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3CF8-4791-4273-BBF4-826370851DEE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853-D328-4801-809D-8C321C929382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6156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tips for creating a good visual presentation of the thesis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25625"/>
            <a:ext cx="4458077" cy="4351338"/>
          </a:xfrm>
        </p:spPr>
        <p:txBody>
          <a:bodyPr>
            <a:normAutofit/>
          </a:bodyPr>
          <a:lstStyle/>
          <a:p>
            <a:r>
              <a:rPr lang="en-GB" sz="2400" dirty="0"/>
              <a:t>results in the form of tables and graphs - size !</a:t>
            </a:r>
          </a:p>
          <a:p>
            <a:r>
              <a:rPr lang="en-GB" sz="2400" dirty="0"/>
              <a:t>the titles of all illustrations - tables, pictures..., should be positioned above</a:t>
            </a:r>
          </a:p>
          <a:p>
            <a:r>
              <a:rPr lang="en-GB" sz="2400" dirty="0"/>
              <a:t>leave out marks and numbers </a:t>
            </a:r>
          </a:p>
          <a:p>
            <a:pPr lvl="1"/>
            <a:r>
              <a:rPr lang="en-GB" sz="2000" dirty="0"/>
              <a:t>do not write : Table 4.2.1., Table 4.3.2., Figure 2.1., ...</a:t>
            </a:r>
          </a:p>
          <a:p>
            <a:r>
              <a:rPr lang="en-GB" sz="2400" dirty="0"/>
              <a:t>use short expressions, nouns, verbs - in short, notes, not whole sentences</a:t>
            </a:r>
          </a:p>
          <a:p>
            <a:endParaRPr lang="en-GB" sz="24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3CF8-4791-4273-BBF4-826370851DEE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853-D328-4801-809D-8C321C929382}" type="slidenum">
              <a:rPr lang="hr-HR" smtClean="0"/>
              <a:t>6</a:t>
            </a:fld>
            <a:endParaRPr lang="hr-HR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920966" y="5858966"/>
            <a:ext cx="174882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" altLang="sr-Latn-R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Source: ... state the source !!!</a:t>
            </a:r>
            <a:endParaRPr kumimoji="0" lang="hr-HR" altLang="sr-Latn-RS" sz="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501431"/>
              </p:ext>
            </p:extLst>
          </p:nvPr>
        </p:nvGraphicFramePr>
        <p:xfrm>
          <a:off x="6489579" y="1735216"/>
          <a:ext cx="4269276" cy="129235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55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69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30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5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51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Minerals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Measuring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unit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Varo et al.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(1980)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Piggott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(1986)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Magnusson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(2000)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Acyggosis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(2011)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Grandmother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(2006)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6.4 – 7.2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5.6 – 6.1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2.2 – 5.6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2.60 – 4.01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0.73 – 0.91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0.79 – 1.07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0.37 – 0.71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0.36 – 0.47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3.5 – 3.7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4.2 – 4.5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2.6 – 4.4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2.21 – 3.96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2.75 – 3.51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What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0.20 – 0.25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0.25 – 0.33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0.15 – 0.70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0.80 – 1.58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0.34 – 0.40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Mg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0.33 – 0.52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0.80 – 0.95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0.10 – 0.23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0.18 – 0.46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mg kg </a:t>
                      </a:r>
                      <a:r>
                        <a:rPr lang="en" sz="600" baseline="30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-1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91 - 109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37.2 – 171.2</a:t>
                      </a:r>
                      <a:endParaRPr lang="hr-HR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96.1 – 100.2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hr-HR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Content Placeholder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0397814"/>
              </p:ext>
            </p:extLst>
          </p:nvPr>
        </p:nvGraphicFramePr>
        <p:xfrm>
          <a:off x="5920966" y="3330282"/>
          <a:ext cx="5785164" cy="252374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78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7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9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9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254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Minerals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 err="1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Varo </a:t>
                      </a: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et al.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(1980)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Piggott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(1986)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N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%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6.4 – 7.2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5.6 – 6.1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%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0.73 – 0.91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0.79 – 1.07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K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%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3.5 – 3.7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4.2 – 4.5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Ca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%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0.20 – 0.25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0.25 – 0.33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Mg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%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0.33 – 0.52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0.80 – 0.95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 err="1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Fe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mg kg </a:t>
                      </a:r>
                      <a:r>
                        <a:rPr lang="en" sz="1800" baseline="300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-1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91 - 109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1800" dirty="0"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-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9" name="Straight Connector 15"/>
          <p:cNvCxnSpPr/>
          <p:nvPr/>
        </p:nvCxnSpPr>
        <p:spPr>
          <a:xfrm flipV="1">
            <a:off x="6625628" y="1475692"/>
            <a:ext cx="3590925" cy="16859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6"/>
          <p:cNvSpPr/>
          <p:nvPr/>
        </p:nvSpPr>
        <p:spPr>
          <a:xfrm>
            <a:off x="11497901" y="4870764"/>
            <a:ext cx="454254" cy="50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2800" b="1" dirty="0">
                <a:solidFill>
                  <a:srgbClr val="00B050"/>
                </a:solidFill>
                <a:sym typeface="Wingdings"/>
              </a:rPr>
              <a:t></a:t>
            </a:r>
            <a:endParaRPr lang="hr-HR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678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tips for creating a good visual presentation of the thesis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25626"/>
            <a:ext cx="10243242" cy="3977646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en-GB" sz="2600" dirty="0"/>
              <a:t>do not write the text ONLY IN CAPITAL LETTERS - it is difficult to read</a:t>
            </a:r>
          </a:p>
          <a:p>
            <a:pPr>
              <a:spcBef>
                <a:spcPts val="400"/>
              </a:spcBef>
            </a:pPr>
            <a:r>
              <a:rPr lang="en-GB" sz="2600" dirty="0"/>
              <a:t>choose a clear and legible font -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n-GB" sz="2600" dirty="0" smtClean="0"/>
              <a:t>, Calibri, </a:t>
            </a:r>
            <a:r>
              <a:rPr lang="en-GB" sz="2600" dirty="0"/>
              <a:t>...</a:t>
            </a:r>
          </a:p>
          <a:p>
            <a:pPr>
              <a:spcBef>
                <a:spcPts val="400"/>
              </a:spcBef>
            </a:pPr>
            <a:r>
              <a:rPr lang="en-GB" sz="2600" dirty="0"/>
              <a:t>font size from </a:t>
            </a:r>
            <a:r>
              <a:rPr lang="en-GB" sz="1600" dirty="0"/>
              <a:t>16</a:t>
            </a:r>
            <a:r>
              <a:rPr lang="en-GB" sz="2600" dirty="0"/>
              <a:t> to </a:t>
            </a:r>
            <a:r>
              <a:rPr lang="en-GB" sz="4000" dirty="0"/>
              <a:t>40</a:t>
            </a:r>
            <a:r>
              <a:rPr lang="en-GB" sz="2600" dirty="0"/>
              <a:t> points – depending on the importance of the information</a:t>
            </a:r>
          </a:p>
          <a:p>
            <a:pPr>
              <a:spcBef>
                <a:spcPts val="400"/>
              </a:spcBef>
            </a:pPr>
            <a:r>
              <a:rPr lang="en-GB" sz="2600" dirty="0"/>
              <a:t>consistency in style, appearance, text </a:t>
            </a:r>
            <a:r>
              <a:rPr lang="en-GB" sz="2600" dirty="0" smtClean="0"/>
              <a:t>colour</a:t>
            </a:r>
            <a:endParaRPr lang="en-GB" sz="2600" dirty="0"/>
          </a:p>
          <a:p>
            <a:pPr lvl="1">
              <a:spcBef>
                <a:spcPts val="400"/>
              </a:spcBef>
            </a:pPr>
            <a:r>
              <a:rPr lang="en-GB" sz="2600" dirty="0" smtClean="0"/>
              <a:t>headings, bullet</a:t>
            </a:r>
            <a:r>
              <a:rPr lang="hr-HR" sz="2600" dirty="0" smtClean="0"/>
              <a:t>s</a:t>
            </a:r>
            <a:r>
              <a:rPr lang="en-GB" sz="2600" dirty="0" smtClean="0"/>
              <a:t> </a:t>
            </a:r>
            <a:r>
              <a:rPr lang="en-GB" sz="2600" dirty="0"/>
              <a:t>and </a:t>
            </a:r>
            <a:r>
              <a:rPr lang="hr-HR" sz="2600" dirty="0" smtClean="0"/>
              <a:t>sub-</a:t>
            </a:r>
            <a:r>
              <a:rPr lang="en-GB" sz="2600" dirty="0" smtClean="0"/>
              <a:t>bullet</a:t>
            </a:r>
            <a:r>
              <a:rPr lang="hr-HR" sz="2600" dirty="0" smtClean="0"/>
              <a:t>s</a:t>
            </a:r>
            <a:endParaRPr lang="en-GB" sz="2600" dirty="0"/>
          </a:p>
          <a:p>
            <a:pPr>
              <a:spcBef>
                <a:spcPts val="400"/>
              </a:spcBef>
            </a:pPr>
            <a:r>
              <a:rPr lang="en-GB" sz="2600" dirty="0"/>
              <a:t>text – in clear contrast with the background</a:t>
            </a:r>
          </a:p>
          <a:p>
            <a:pPr>
              <a:spcBef>
                <a:spcPts val="400"/>
              </a:spcBef>
            </a:pPr>
            <a:r>
              <a:rPr lang="en-GB" sz="2600" dirty="0"/>
              <a:t>limit the use of punctuation marks</a:t>
            </a:r>
          </a:p>
          <a:p>
            <a:pPr>
              <a:spcBef>
                <a:spcPts val="400"/>
              </a:spcBef>
            </a:pPr>
            <a:r>
              <a:rPr lang="en-GB" sz="2600" dirty="0"/>
              <a:t>check the writing - text, proofreading...</a:t>
            </a:r>
          </a:p>
          <a:p>
            <a:pPr>
              <a:spcBef>
                <a:spcPts val="400"/>
              </a:spcBef>
            </a:pPr>
            <a:endParaRPr lang="en-GB" sz="26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3CF8-4791-4273-BBF4-826370851DEE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853-D328-4801-809D-8C321C929382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7752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tips for creating a good visual presentation of the thesis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5133315"/>
            <a:ext cx="10515600" cy="1043648"/>
          </a:xfrm>
        </p:spPr>
        <p:txBody>
          <a:bodyPr>
            <a:normAutofit/>
          </a:bodyPr>
          <a:lstStyle/>
          <a:p>
            <a:r>
              <a:rPr lang="en-GB" sz="2400" dirty="0"/>
              <a:t>images – of sufficient resolution</a:t>
            </a:r>
          </a:p>
          <a:p>
            <a:r>
              <a:rPr lang="en-GB" sz="2400" dirty="0"/>
              <a:t>change the size in </a:t>
            </a:r>
            <a:r>
              <a:rPr lang="en-GB" sz="2400" i="1" dirty="0" err="1"/>
              <a:t>ppt</a:t>
            </a:r>
            <a:r>
              <a:rPr lang="en-GB" sz="2400" dirty="0"/>
              <a:t> diagonally</a:t>
            </a:r>
          </a:p>
          <a:p>
            <a:endParaRPr lang="en-GB" sz="24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3CF8-4791-4273-BBF4-826370851DEE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853-D328-4801-809D-8C321C929382}" type="slidenum">
              <a:rPr lang="hr-HR" smtClean="0"/>
              <a:t>8</a:t>
            </a:fld>
            <a:endParaRPr lang="hr-HR"/>
          </a:p>
        </p:txBody>
      </p:sp>
      <p:pic>
        <p:nvPicPr>
          <p:cNvPr id="6" name="Content Placeholder 8" descr="http://www.agr.unizg.hr/photogallery/1c6c47a31b3305b8f1f76df3a14734de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443" y="1690688"/>
            <a:ext cx="4656666" cy="314811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557461" y="4871705"/>
            <a:ext cx="2174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" altLang="sr-Latn-R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Source: ... state the source !!!</a:t>
            </a:r>
            <a:endParaRPr kumimoji="0" lang="hr-HR" altLang="sr-Latn-RS" sz="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842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tips for oral presentations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GB" dirty="0" smtClean="0"/>
              <a:t>expose the defence in a standing position</a:t>
            </a:r>
          </a:p>
          <a:p>
            <a:pPr>
              <a:spcBef>
                <a:spcPts val="600"/>
              </a:spcBef>
            </a:pPr>
            <a:r>
              <a:rPr lang="en-GB" dirty="0" smtClean="0"/>
              <a:t>do not read from the slides</a:t>
            </a:r>
          </a:p>
          <a:p>
            <a:pPr>
              <a:spcBef>
                <a:spcPts val="600"/>
              </a:spcBef>
            </a:pPr>
            <a:r>
              <a:rPr lang="en-GB" dirty="0" smtClean="0"/>
              <a:t>speak clearly and loud enough</a:t>
            </a:r>
          </a:p>
          <a:p>
            <a:pPr>
              <a:spcBef>
                <a:spcPts val="600"/>
              </a:spcBef>
            </a:pPr>
            <a:r>
              <a:rPr lang="en-GB" dirty="0" smtClean="0"/>
              <a:t>look at the audience - the committee</a:t>
            </a:r>
          </a:p>
          <a:p>
            <a:pPr>
              <a:spcBef>
                <a:spcPts val="600"/>
              </a:spcBef>
            </a:pPr>
            <a:r>
              <a:rPr lang="en-GB" dirty="0" smtClean="0"/>
              <a:t>pay attention to body language, gesticulation, intonation</a:t>
            </a:r>
          </a:p>
          <a:p>
            <a:pPr>
              <a:spcBef>
                <a:spcPts val="600"/>
              </a:spcBef>
            </a:pPr>
            <a:r>
              <a:rPr lang="en-GB" dirty="0" smtClean="0"/>
              <a:t>test your entire defence (</a:t>
            </a:r>
            <a:r>
              <a:rPr lang="en-GB" i="1" dirty="0" err="1" smtClean="0"/>
              <a:t>ppt</a:t>
            </a:r>
            <a:r>
              <a:rPr lang="en-GB" i="1" dirty="0" smtClean="0"/>
              <a:t> </a:t>
            </a:r>
            <a:r>
              <a:rPr lang="en-GB" dirty="0" smtClean="0"/>
              <a:t>+ oral) with checking the time, at least once!</a:t>
            </a:r>
          </a:p>
          <a:p>
            <a:pPr>
              <a:spcBef>
                <a:spcPts val="600"/>
              </a:spcBef>
            </a:pPr>
            <a:r>
              <a:rPr lang="en-GB" dirty="0" smtClean="0"/>
              <a:t>check if everything is working properly - computer, projector...</a:t>
            </a:r>
          </a:p>
          <a:p>
            <a:pPr>
              <a:spcBef>
                <a:spcPts val="600"/>
              </a:spcBef>
            </a:pPr>
            <a:endParaRPr lang="en-GB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3CF8-4791-4273-BBF4-826370851DEE}" type="datetime1">
              <a:rPr lang="hr-HR" smtClean="0"/>
              <a:t>17.7.2024.</a:t>
            </a:fld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B853-D328-4801-809D-8C321C929382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80333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rilagođeni dizaj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592</Words>
  <Application>Microsoft Office PowerPoint</Application>
  <PresentationFormat>Široki zaslon</PresentationFormat>
  <Paragraphs>154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9</vt:i4>
      </vt:variant>
    </vt:vector>
  </HeadingPairs>
  <TitlesOfParts>
    <vt:vector size="18" baseType="lpstr">
      <vt:lpstr>Aptos</vt:lpstr>
      <vt:lpstr>Arial</vt:lpstr>
      <vt:lpstr>Calibri</vt:lpstr>
      <vt:lpstr>Times New Roman</vt:lpstr>
      <vt:lpstr>UnizgDisplay Medium</vt:lpstr>
      <vt:lpstr>UniZgMedium</vt:lpstr>
      <vt:lpstr>Wingdings</vt:lpstr>
      <vt:lpstr>Tema sustava Office</vt:lpstr>
      <vt:lpstr>Prilagođeni dizajn</vt:lpstr>
      <vt:lpstr>PowerPoint prezentacija</vt:lpstr>
      <vt:lpstr>PowerPoint prezentacija</vt:lpstr>
      <vt:lpstr>Introduction / Overview / Presentation plan</vt:lpstr>
      <vt:lpstr>An issue</vt:lpstr>
      <vt:lpstr>Public thesis defence</vt:lpstr>
      <vt:lpstr>Useful tips for creating a good visual presentation of the thesis</vt:lpstr>
      <vt:lpstr>Useful tips for creating a good visual presentation of the thesis </vt:lpstr>
      <vt:lpstr>Useful tips for creating a good visual presentation of the thesis</vt:lpstr>
      <vt:lpstr>Useful tips for oral presentations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Kristina Kljak</dc:creator>
  <cp:lastModifiedBy>Korisnik</cp:lastModifiedBy>
  <cp:revision>5</cp:revision>
  <dcterms:created xsi:type="dcterms:W3CDTF">2024-07-17T13:20:24Z</dcterms:created>
  <dcterms:modified xsi:type="dcterms:W3CDTF">2024-07-17T15:45:58Z</dcterms:modified>
</cp:coreProperties>
</file>