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3" r:id="rId4"/>
    <p:sldId id="274" r:id="rId5"/>
    <p:sldId id="275" r:id="rId6"/>
    <p:sldId id="277" r:id="rId7"/>
    <p:sldId id="276" r:id="rId8"/>
    <p:sldId id="265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30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0075-0B8C-449C-A4E4-30836BD14CD7}" type="datetimeFigureOut">
              <a:rPr lang="en-US" smtClean="0"/>
              <a:t>16-Jul-19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C662E-6F74-48F4-82F5-0AD2BB89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F2A973F-B8D6-C542-82DB-1953948C3E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F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8529"/>
            <a:ext cx="10363200" cy="206010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F286F4-F335-2648-B11C-BC653201AE32}"/>
              </a:ext>
            </a:extLst>
          </p:cNvPr>
          <p:cNvSpPr txBox="1"/>
          <p:nvPr userDrawn="1"/>
        </p:nvSpPr>
        <p:spPr>
          <a:xfrm>
            <a:off x="914402" y="5769507"/>
            <a:ext cx="1603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hr-HR" sz="1400" dirty="0">
                <a:solidFill>
                  <a:srgbClr val="8497B0"/>
                </a:solidFill>
              </a:rPr>
              <a:t>UD</a:t>
            </a:r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</a:t>
            </a:r>
            <a:r>
              <a:rPr lang="hr-HR" sz="1400" dirty="0">
                <a:solidFill>
                  <a:srgbClr val="8497B0"/>
                </a:solidFill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821E986-9836-D74D-A00B-3CAB0FD3FF4A}"/>
              </a:ext>
            </a:extLst>
          </p:cNvPr>
          <p:cNvSpPr txBox="1"/>
          <p:nvPr userDrawn="1"/>
        </p:nvSpPr>
        <p:spPr>
          <a:xfrm>
            <a:off x="8664881" y="5769506"/>
            <a:ext cx="2612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MENTOR/I</a:t>
            </a:r>
            <a:r>
              <a:rPr lang="hr-HR" sz="1400" dirty="0" smtClean="0">
                <a:solidFill>
                  <a:srgbClr val="8497B0"/>
                </a:solidFill>
              </a:rPr>
              <a:t>:</a:t>
            </a:r>
            <a:endParaRPr lang="hr-HR" sz="1400" dirty="0">
              <a:solidFill>
                <a:srgbClr val="8497B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D1CABE7-0BDF-FF42-8689-251F6F4FD90D}"/>
              </a:ext>
            </a:extLst>
          </p:cNvPr>
          <p:cNvSpPr txBox="1"/>
          <p:nvPr userDrawn="1"/>
        </p:nvSpPr>
        <p:spPr>
          <a:xfrm>
            <a:off x="888000" y="1417912"/>
            <a:ext cx="10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 smtClean="0">
                <a:solidFill>
                  <a:schemeClr val="bg1"/>
                </a:solidFill>
              </a:rPr>
              <a:t>Poslijediplomski doktorski studij „Poljoprivredne znanosti”</a:t>
            </a:r>
          </a:p>
          <a:p>
            <a:pPr algn="ctr"/>
            <a:r>
              <a:rPr lang="hr-HR" sz="2100" dirty="0" smtClean="0">
                <a:solidFill>
                  <a:schemeClr val="bg1"/>
                </a:solidFill>
              </a:rPr>
              <a:t>Obrana doktorskog rada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F2212D4-3C7B-D64A-9C80-C24CE123B9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0" r="82435"/>
          <a:stretch/>
        </p:blipFill>
        <p:spPr>
          <a:xfrm>
            <a:off x="646202" y="168946"/>
            <a:ext cx="979771" cy="9814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D47A41A-63C1-8840-8B50-0EE6EF56BF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20" t="900" r="6465" b="-900"/>
          <a:stretch/>
        </p:blipFill>
        <p:spPr>
          <a:xfrm>
            <a:off x="7568829" y="168946"/>
            <a:ext cx="979771" cy="98145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7636963-87EC-FF45-9008-AC2E27F73754}"/>
              </a:ext>
            </a:extLst>
          </p:cNvPr>
          <p:cNvPicPr/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5" r="32763"/>
          <a:stretch/>
        </p:blipFill>
        <p:spPr bwMode="auto">
          <a:xfrm>
            <a:off x="1998922" y="338687"/>
            <a:ext cx="3508745" cy="78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5531193" y="2327744"/>
            <a:ext cx="1129614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sr-Latn-RS" smtClean="0"/>
              <a:t>xx.xx.20xx.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9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8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Obrana doktorskog rada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2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5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7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7854" y="6356350"/>
            <a:ext cx="842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0709" y="6357465"/>
            <a:ext cx="1686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Obrana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5F8B3B-68B5-4D4E-8117-2472C881DDE1}"/>
              </a:ext>
            </a:extLst>
          </p:cNvPr>
          <p:cNvPicPr/>
          <p:nvPr userDrawn="1"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1900"/>
            <a:ext cx="3406076" cy="414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215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 title="Ime Prezime">
            <a:extLst>
              <a:ext uri="{FF2B5EF4-FFF2-40B4-BE49-F238E27FC236}">
                <a16:creationId xmlns:a16="http://schemas.microsoft.com/office/drawing/2014/main" xmlns="" id="{C442A2A9-E3AD-B14A-9A35-253DECFB60FA}"/>
              </a:ext>
            </a:extLst>
          </p:cNvPr>
          <p:cNvSpPr txBox="1"/>
          <p:nvPr/>
        </p:nvSpPr>
        <p:spPr>
          <a:xfrm>
            <a:off x="913011" y="6029952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>
                <a:solidFill>
                  <a:schemeClr val="bg1"/>
                </a:solidFill>
              </a:rPr>
              <a:t>Ime Prezime</a:t>
            </a:r>
          </a:p>
        </p:txBody>
      </p:sp>
      <p:sp>
        <p:nvSpPr>
          <p:cNvPr id="6" name="TextBox 5" title="Ime Prezime">
            <a:extLst>
              <a:ext uri="{FF2B5EF4-FFF2-40B4-BE49-F238E27FC236}">
                <a16:creationId xmlns:a16="http://schemas.microsoft.com/office/drawing/2014/main" xmlns="" id="{F1FB7F09-A931-4B4E-B0C5-C84C8F8B5A54}"/>
              </a:ext>
            </a:extLst>
          </p:cNvPr>
          <p:cNvSpPr txBox="1"/>
          <p:nvPr/>
        </p:nvSpPr>
        <p:spPr>
          <a:xfrm>
            <a:off x="7403353" y="6029952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>
                <a:solidFill>
                  <a:schemeClr val="bg1"/>
                </a:solidFill>
              </a:rPr>
              <a:t>Titula. Ime Prezime</a:t>
            </a:r>
          </a:p>
        </p:txBody>
      </p:sp>
      <p:sp>
        <p:nvSpPr>
          <p:cNvPr id="7" name="TextBox 6" title="Ime Prezime">
            <a:extLst>
              <a:ext uri="{FF2B5EF4-FFF2-40B4-BE49-F238E27FC236}">
                <a16:creationId xmlns:a16="http://schemas.microsoft.com/office/drawing/2014/main" xmlns="" id="{C442A2A9-E3AD-B14A-9A35-253DECFB60FA}"/>
              </a:ext>
            </a:extLst>
          </p:cNvPr>
          <p:cNvSpPr txBox="1"/>
          <p:nvPr/>
        </p:nvSpPr>
        <p:spPr>
          <a:xfrm>
            <a:off x="4220987" y="2121341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xx.xx.20xx.</a:t>
            </a:r>
            <a:r>
              <a:rPr lang="hr-HR" sz="1400" i="1" dirty="0" smtClean="0">
                <a:solidFill>
                  <a:schemeClr val="bg1"/>
                </a:solidFill>
              </a:rPr>
              <a:t> – upisati datum</a:t>
            </a:r>
            <a:endParaRPr lang="hr-H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dirty="0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Priprema </a:t>
            </a:r>
            <a:r>
              <a:rPr lang="hr-HR" sz="4000" dirty="0">
                <a:solidFill>
                  <a:schemeClr val="accent5">
                    <a:lumMod val="50000"/>
                  </a:schemeClr>
                </a:solidFill>
              </a:rPr>
              <a:t>slajdova – tablice i grafovi</a:t>
            </a:r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81182F43-8312-6C46-A687-0DDE682F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478" y="1768316"/>
            <a:ext cx="6644822" cy="2304836"/>
          </a:xfrm>
        </p:spPr>
        <p:txBody>
          <a:bodyPr>
            <a:noAutofit/>
          </a:bodyPr>
          <a:lstStyle/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rezultate prezentirati u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obliku tablica i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grafova – veličina ! 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naslove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svih ilustracija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- tablica, slika …, pozicionirati iznad 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iz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naslova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izostaviti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oznake i numeracije </a:t>
            </a:r>
          </a:p>
          <a:p>
            <a:pPr marL="457200" lvl="1" indent="0">
              <a:buNone/>
            </a:pP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- ne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pisati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: Tablica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4.2.1., Tablica 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4.3.2.,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Slika 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2.1., …</a:t>
            </a:r>
            <a:endParaRPr lang="hr-HR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RS" sz="2000" dirty="0" smtClean="0">
                <a:solidFill>
                  <a:schemeClr val="accent5">
                    <a:lumMod val="50000"/>
                  </a:schemeClr>
                </a:solidFill>
              </a:rPr>
              <a:t>simbolima uputiti na </a:t>
            </a:r>
            <a:r>
              <a:rPr lang="sr-Latn-RS" sz="2000" dirty="0" err="1" smtClean="0">
                <a:solidFill>
                  <a:schemeClr val="accent5">
                    <a:lumMod val="50000"/>
                  </a:schemeClr>
                </a:solidFill>
              </a:rPr>
              <a:t>podbilješku</a:t>
            </a:r>
            <a:r>
              <a:rPr lang="sr-Latn-RS" sz="2000" dirty="0" smtClean="0">
                <a:solidFill>
                  <a:schemeClr val="accent5">
                    <a:lumMod val="50000"/>
                  </a:schemeClr>
                </a:solidFill>
              </a:rPr>
              <a:t> / legendu</a:t>
            </a:r>
          </a:p>
          <a:p>
            <a:r>
              <a:rPr lang="sr-Latn-RS" sz="2000" dirty="0" smtClean="0">
                <a:solidFill>
                  <a:schemeClr val="accent5">
                    <a:lumMod val="50000"/>
                  </a:schemeClr>
                </a:solidFill>
              </a:rPr>
              <a:t>paziti na veličinu slova /brojeva … čitljivost tablice!</a:t>
            </a:r>
            <a:endParaRPr lang="sr-Latn-R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64702"/>
              </p:ext>
            </p:extLst>
          </p:nvPr>
        </p:nvGraphicFramePr>
        <p:xfrm>
          <a:off x="851647" y="4261528"/>
          <a:ext cx="4295672" cy="17205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8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1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69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9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Mjerna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jedinica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</a:t>
                      </a: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 sur.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Magnusson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(2000.)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Acikgoz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(2011.)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Babik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(2006.)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 – 5,6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2,60 – 4,01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0,37 – 0,71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0,36 – 0,47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 – 4,4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2,21 – 3,96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2,75 – 3,51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0,15 – 0,70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1,58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0,34 – 0,40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 – 0,23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0,18 – 0,46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600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37,2 – 171,2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96,1 – 100,2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851647" y="4073152"/>
            <a:ext cx="4240306" cy="1979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5926" y="5062727"/>
            <a:ext cx="500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X</a:t>
            </a:r>
            <a:endParaRPr lang="hr-H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548874"/>
              </p:ext>
            </p:extLst>
          </p:nvPr>
        </p:nvGraphicFramePr>
        <p:xfrm>
          <a:off x="7170644" y="2681010"/>
          <a:ext cx="4133850" cy="22433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1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25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</a:t>
                      </a: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 sur.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7234517" y="5062727"/>
            <a:ext cx="24652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1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291852" y="4258425"/>
            <a:ext cx="5886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00B050"/>
                </a:solidFill>
                <a:sym typeface="Wingdings"/>
              </a:rPr>
              <a:t></a:t>
            </a:r>
            <a:endParaRPr lang="hr-HR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11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>
                <a:solidFill>
                  <a:schemeClr val="accent5">
                    <a:lumMod val="50000"/>
                  </a:schemeClr>
                </a:solidFill>
              </a:rPr>
              <a:t>Korisni savjeti za izradu dobre vizualne prezentacije: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81182F43-8312-6C46-A687-0DDE682FB883}"/>
              </a:ext>
            </a:extLst>
          </p:cNvPr>
          <p:cNvSpPr txBox="1">
            <a:spLocks/>
          </p:cNvSpPr>
          <p:nvPr/>
        </p:nvSpPr>
        <p:spPr>
          <a:xfrm>
            <a:off x="591671" y="1791475"/>
            <a:ext cx="11008658" cy="3783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ne pisati tekst SAMO VELIKIM SLOVIMA - teško je čitljiv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izabrati jasan i čitak font – </a:t>
            </a:r>
            <a:r>
              <a:rPr lang="hr-HR" sz="20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000" dirty="0" err="1" smtClean="0">
                <a:solidFill>
                  <a:schemeClr val="accent5">
                    <a:lumMod val="50000"/>
                  </a:schemeClr>
                </a:solidFill>
              </a:rPr>
              <a:t>Calibri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…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veličina fonta od 16 do 40 točaka – ovisno o važnosti informacije: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		Naslov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3200" dirty="0" smtClean="0">
                <a:solidFill>
                  <a:schemeClr val="accent5">
                    <a:lumMod val="50000"/>
                  </a:schemeClr>
                </a:solidFill>
              </a:rPr>
              <a:t>Podnaslov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tekst_a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tekst_b.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dosljednost u stilu, izgledu, boji teksta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r-HR" sz="1800" dirty="0" smtClean="0">
                <a:solidFill>
                  <a:schemeClr val="accent5">
                    <a:lumMod val="50000"/>
                  </a:schemeClr>
                </a:solidFill>
              </a:rPr>
              <a:t>naslovi, točke i </a:t>
            </a:r>
            <a:r>
              <a:rPr lang="hr-HR" sz="1800" dirty="0" err="1" smtClean="0">
                <a:solidFill>
                  <a:schemeClr val="accent5">
                    <a:lumMod val="50000"/>
                  </a:schemeClr>
                </a:solidFill>
              </a:rPr>
              <a:t>podtočke</a:t>
            </a:r>
            <a:r>
              <a:rPr lang="hr-HR" sz="1800" dirty="0" smtClean="0">
                <a:solidFill>
                  <a:schemeClr val="accent5">
                    <a:lumMod val="50000"/>
                  </a:schemeClr>
                </a:solidFill>
              </a:rPr>
              <a:t> … oznaka (</a:t>
            </a:r>
            <a:r>
              <a:rPr lang="hr-HR" sz="1800" i="1" dirty="0" err="1" smtClean="0">
                <a:solidFill>
                  <a:schemeClr val="accent5">
                    <a:lumMod val="50000"/>
                  </a:schemeClr>
                </a:solidFill>
              </a:rPr>
              <a:t>Bullets</a:t>
            </a:r>
            <a:r>
              <a:rPr lang="hr-HR" sz="1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tekst – u jasnom kontrastu s  pozadinom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ograničiti upotrebu znakova interpunkcije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provjeriti napisano – pravopis, lektura ... 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12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>
                <a:solidFill>
                  <a:schemeClr val="accent5">
                    <a:lumMod val="50000"/>
                  </a:schemeClr>
                </a:solidFill>
              </a:rPr>
              <a:t>Korisni savjeti za izradu dobre vizualne prezentacije: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C0BD3B19-20AD-B746-8D6F-D2A2116B1A46}"/>
              </a:ext>
            </a:extLst>
          </p:cNvPr>
          <p:cNvSpPr txBox="1">
            <a:spLocks/>
          </p:cNvSpPr>
          <p:nvPr/>
        </p:nvSpPr>
        <p:spPr>
          <a:xfrm>
            <a:off x="6920752" y="2160492"/>
            <a:ext cx="5200687" cy="13716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slike – dovoljne rezolucije </a:t>
            </a:r>
          </a:p>
          <a:p>
            <a:pPr>
              <a:lnSpc>
                <a:spcPct val="120000"/>
              </a:lnSpc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veličinu u </a:t>
            </a:r>
            <a:r>
              <a:rPr lang="hr-HR" sz="2000" i="1" dirty="0" err="1" smtClean="0">
                <a:solidFill>
                  <a:schemeClr val="accent5">
                    <a:lumMod val="50000"/>
                  </a:schemeClr>
                </a:solidFill>
              </a:rPr>
              <a:t>ppt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 mijenjajte dijagonalno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2" name="Content Placeholder 8" descr="http://www.agr.unizg.hr/photogallery/1c6c47a31b3305b8f1f76df3a14734d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09" y="1688445"/>
            <a:ext cx="5583020" cy="39324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625770" y="5162328"/>
            <a:ext cx="26885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11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>
                <a:solidFill>
                  <a:schemeClr val="accent5">
                    <a:lumMod val="50000"/>
                  </a:schemeClr>
                </a:solidFill>
              </a:rPr>
              <a:t>Korisni savjeti za usmeno izlaganje </a:t>
            </a:r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0C584FEB-6BBA-A140-8564-C4E79C71F066}"/>
              </a:ext>
            </a:extLst>
          </p:cNvPr>
          <p:cNvSpPr txBox="1">
            <a:spLocks/>
          </p:cNvSpPr>
          <p:nvPr/>
        </p:nvSpPr>
        <p:spPr>
          <a:xfrm>
            <a:off x="628649" y="1920316"/>
            <a:ext cx="10896599" cy="333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isprobajte cijelu vašu obranu (</a:t>
            </a:r>
            <a:r>
              <a:rPr lang="hr-HR" sz="2200" i="1" dirty="0">
                <a:solidFill>
                  <a:schemeClr val="accent5">
                    <a:lumMod val="50000"/>
                  </a:schemeClr>
                </a:solidFill>
              </a:rPr>
              <a:t>ppt</a:t>
            </a:r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 + usmeno) uz provjeru vremena, barem jedanput</a:t>
            </a:r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provjerite radi li sve kako treba – računalo, projektor, …</a:t>
            </a:r>
          </a:p>
          <a:p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izlažite obranu u stojećem položaju</a:t>
            </a:r>
          </a:p>
          <a:p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govorite </a:t>
            </a:r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razgovijetno i dovoljno glasno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gledajte u publiku - povjerenstvo</a:t>
            </a:r>
          </a:p>
          <a:p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pazite </a:t>
            </a:r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na govor tijela, gestikulaciju, intonaciju</a:t>
            </a:r>
          </a:p>
          <a:p>
            <a:r>
              <a:rPr lang="hr-HR" sz="2200" dirty="0" smtClean="0">
                <a:solidFill>
                  <a:schemeClr val="accent5">
                    <a:lumMod val="50000"/>
                  </a:schemeClr>
                </a:solidFill>
              </a:rPr>
              <a:t>ne čitajte sa slajdova</a:t>
            </a:r>
          </a:p>
          <a:p>
            <a:endParaRPr lang="hr-H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R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dirty="0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14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Datum </a:t>
            </a:r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obrane rada: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2000" y="1873622"/>
            <a:ext cx="10466294" cy="35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rgbClr val="00B050"/>
                </a:solidFill>
              </a:rPr>
              <a:t>Upisivanje datuma obrane: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0B050"/>
                </a:solidFill>
              </a:rPr>
              <a:t>Insert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0B050"/>
                </a:solidFill>
              </a:rPr>
              <a:t>Date &amp; Time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rgbClr val="00B050"/>
                </a:solidFill>
              </a:rPr>
              <a:t>Upisati datum – </a:t>
            </a:r>
            <a:r>
              <a:rPr lang="sr-Latn-RS" dirty="0" smtClean="0">
                <a:solidFill>
                  <a:srgbClr val="00B050"/>
                </a:solidFill>
              </a:rPr>
              <a:t>xx.xx.20xx.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0B050"/>
                </a:solidFill>
              </a:rPr>
              <a:t>Apply to All</a:t>
            </a:r>
            <a:endParaRPr lang="en-US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2</a:t>
            </a:fld>
            <a:endParaRPr lang="en-US"/>
          </a:p>
        </p:txBody>
      </p: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333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Uvod / Pregled / Plan izlaganja</a:t>
            </a:r>
            <a:endParaRPr lang="hr-HR" b="1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876299" y="3007909"/>
            <a:ext cx="10963276" cy="2305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Pravilo / pomoć:</a:t>
            </a:r>
            <a:endParaRPr lang="hr-HR" sz="1400" b="1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što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ću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reći 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4 slajda … UVOD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hr-HR" sz="2000" dirty="0" smtClean="0">
                <a:solidFill>
                  <a:srgbClr val="C00000"/>
                </a:solidFill>
              </a:rPr>
              <a:t>(</a:t>
            </a:r>
            <a:r>
              <a:rPr lang="hr-HR" sz="2000" dirty="0" smtClean="0">
                <a:solidFill>
                  <a:srgbClr val="C00000"/>
                </a:solidFill>
              </a:rPr>
              <a:t>uvod u istraživanje)</a:t>
            </a:r>
            <a:endParaRPr lang="hr-HR" sz="2400" dirty="0" smtClean="0">
              <a:solidFill>
                <a:srgbClr val="C00000"/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reći  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 slajdova …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ZAPLET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000" dirty="0" smtClean="0">
                <a:solidFill>
                  <a:srgbClr val="C00000"/>
                </a:solidFill>
              </a:rPr>
              <a:t>(</a:t>
            </a:r>
            <a:r>
              <a:rPr lang="hr-HR" sz="2000" dirty="0" smtClean="0">
                <a:solidFill>
                  <a:srgbClr val="C00000"/>
                </a:solidFill>
              </a:rPr>
              <a:t>hipoteze </a:t>
            </a:r>
            <a:r>
              <a:rPr lang="hr-HR" sz="2000" dirty="0">
                <a:solidFill>
                  <a:srgbClr val="C00000"/>
                </a:solidFill>
              </a:rPr>
              <a:t>i </a:t>
            </a:r>
            <a:r>
              <a:rPr lang="hr-HR" sz="2000" dirty="0" smtClean="0">
                <a:solidFill>
                  <a:srgbClr val="C00000"/>
                </a:solidFill>
              </a:rPr>
              <a:t>ciljevi; </a:t>
            </a:r>
            <a:r>
              <a:rPr lang="hr-HR" sz="2000" dirty="0">
                <a:solidFill>
                  <a:srgbClr val="C00000"/>
                </a:solidFill>
              </a:rPr>
              <a:t>materijal </a:t>
            </a:r>
            <a:r>
              <a:rPr lang="hr-HR" sz="2000" dirty="0" smtClean="0">
                <a:solidFill>
                  <a:srgbClr val="C00000"/>
                </a:solidFill>
              </a:rPr>
              <a:t>i metode 							istraživanja</a:t>
            </a:r>
            <a:r>
              <a:rPr lang="hr-HR" sz="2000" dirty="0">
                <a:solidFill>
                  <a:srgbClr val="C00000"/>
                </a:solidFill>
              </a:rPr>
              <a:t>, </a:t>
            </a:r>
            <a:r>
              <a:rPr lang="hr-HR" sz="2000" dirty="0" smtClean="0">
                <a:solidFill>
                  <a:srgbClr val="C00000"/>
                </a:solidFill>
              </a:rPr>
              <a:t>rezultati </a:t>
            </a:r>
            <a:r>
              <a:rPr lang="hr-HR" sz="2000" dirty="0" smtClean="0">
                <a:solidFill>
                  <a:srgbClr val="C00000"/>
                </a:solidFill>
              </a:rPr>
              <a:t>istraživanja)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ponoviti!	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4 slajda … RASPLET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hr-HR" sz="2000" dirty="0" smtClean="0">
                <a:solidFill>
                  <a:srgbClr val="C00000"/>
                </a:solidFill>
              </a:rPr>
              <a:t>(</a:t>
            </a:r>
            <a:r>
              <a:rPr lang="hr-HR" sz="2000" dirty="0" smtClean="0">
                <a:solidFill>
                  <a:srgbClr val="C00000"/>
                </a:solidFill>
              </a:rPr>
              <a:t>zajključci)</a:t>
            </a:r>
            <a:endParaRPr lang="hr-HR" sz="20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6299" y="1619251"/>
            <a:ext cx="1043940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u="sng" dirty="0" smtClean="0">
                <a:solidFill>
                  <a:srgbClr val="C00000"/>
                </a:solidFill>
              </a:rPr>
              <a:t>Podsjetnik: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Na </a:t>
            </a:r>
            <a:r>
              <a:rPr lang="en-US" dirty="0" err="1">
                <a:solidFill>
                  <a:srgbClr val="C00000"/>
                </a:solidFill>
              </a:rPr>
              <a:t>javnoj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obrani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hr-HR" dirty="0" smtClean="0">
                <a:solidFill>
                  <a:srgbClr val="C00000"/>
                </a:solidFill>
              </a:rPr>
              <a:t>rada </a:t>
            </a:r>
            <a:r>
              <a:rPr lang="en-US" dirty="0" err="1" smtClean="0">
                <a:solidFill>
                  <a:srgbClr val="C00000"/>
                </a:solidFill>
              </a:rPr>
              <a:t>doktorand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u </a:t>
            </a:r>
            <a:r>
              <a:rPr lang="en-US" dirty="0" err="1">
                <a:solidFill>
                  <a:srgbClr val="C00000"/>
                </a:solidFill>
              </a:rPr>
              <a:t>vremenu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30 </a:t>
            </a:r>
            <a:r>
              <a:rPr lang="en-US" b="1" dirty="0" smtClean="0">
                <a:solidFill>
                  <a:srgbClr val="C00000"/>
                </a:solidFill>
              </a:rPr>
              <a:t>do </a:t>
            </a:r>
            <a:r>
              <a:rPr lang="hr-HR" b="1" dirty="0" smtClean="0">
                <a:solidFill>
                  <a:srgbClr val="C00000"/>
                </a:solidFill>
              </a:rPr>
              <a:t>45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minuta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uz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vizualnu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prezentaciju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iznosi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ideju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istraživanja</a:t>
            </a:r>
            <a:r>
              <a:rPr lang="en-US" dirty="0">
                <a:solidFill>
                  <a:srgbClr val="C00000"/>
                </a:solidFill>
              </a:rPr>
              <a:t> – </a:t>
            </a:r>
            <a:r>
              <a:rPr lang="en-US" b="1" dirty="0" err="1">
                <a:solidFill>
                  <a:srgbClr val="C00000"/>
                </a:solidFill>
              </a:rPr>
              <a:t>uvodi</a:t>
            </a:r>
            <a:r>
              <a:rPr lang="en-US" b="1" dirty="0">
                <a:solidFill>
                  <a:srgbClr val="C00000"/>
                </a:solidFill>
              </a:rPr>
              <a:t> u problem, </a:t>
            </a:r>
            <a:r>
              <a:rPr lang="en-US" b="1" dirty="0" err="1">
                <a:solidFill>
                  <a:srgbClr val="C00000"/>
                </a:solidFill>
              </a:rPr>
              <a:t>temeljnu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literaturu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pojašnjava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hipoteze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ciljeve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materijal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metode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istraživanja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hr-HR" b="1" dirty="0" smtClean="0">
                <a:solidFill>
                  <a:srgbClr val="C00000"/>
                </a:solidFill>
              </a:rPr>
              <a:t>rezultate istraživanja uz raspravu </a:t>
            </a:r>
            <a:r>
              <a:rPr lang="en-US" dirty="0" err="1" smtClean="0">
                <a:solidFill>
                  <a:srgbClr val="C00000"/>
                </a:solidFill>
              </a:rPr>
              <a:t>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hr-HR" dirty="0" smtClean="0">
                <a:solidFill>
                  <a:srgbClr val="C00000"/>
                </a:solidFill>
              </a:rPr>
              <a:t>iznosi </a:t>
            </a:r>
            <a:r>
              <a:rPr lang="hr-HR" b="1" dirty="0" smtClean="0">
                <a:solidFill>
                  <a:srgbClr val="C00000"/>
                </a:solidFill>
              </a:rPr>
              <a:t>zaključke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doktorskog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rada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dirty="0" smtClean="0">
                <a:solidFill>
                  <a:srgbClr val="C00000"/>
                </a:solidFill>
              </a:rPr>
              <a:t>kao odgovore na postavljene ciljeve.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8918" y="5542741"/>
            <a:ext cx="9242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rgbClr val="C00000"/>
                </a:solidFill>
              </a:rPr>
              <a:t>Napomena: </a:t>
            </a:r>
          </a:p>
          <a:p>
            <a:r>
              <a:rPr lang="hr-HR" dirty="0">
                <a:solidFill>
                  <a:srgbClr val="C00000"/>
                </a:solidFill>
              </a:rPr>
              <a:t>koristiti ovaj predložak – izbrisati naslove, tekst i ilustracije i ubaciti svoje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Uvod u tematiku istraživanja: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14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Navesti: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Pitanja koja se javljaju …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Što se o problemu se do sada zna …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Koji je motiv istraživanja …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Hipoteze: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Ciljevi:</a:t>
            </a:r>
          </a:p>
        </p:txBody>
      </p:sp>
    </p:spTree>
    <p:extLst>
      <p:ext uri="{BB962C8B-B14F-4D97-AF65-F5344CB8AC3E}">
        <p14:creationId xmlns:p14="http://schemas.microsoft.com/office/powerpoint/2010/main" val="42105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4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Postavljene hipoteze i ciljevi: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14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Navesti</a:t>
            </a:r>
            <a:r>
              <a:rPr lang="hr-HR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hr-HR" sz="2400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Hipoteze: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Ciljevi:</a:t>
            </a:r>
          </a:p>
        </p:txBody>
      </p:sp>
    </p:spTree>
    <p:extLst>
      <p:ext uri="{BB962C8B-B14F-4D97-AF65-F5344CB8AC3E}">
        <p14:creationId xmlns:p14="http://schemas.microsoft.com/office/powerpoint/2010/main" val="23267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5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Materijal i metode </a:t>
            </a:r>
            <a:r>
              <a:rPr lang="hr-HR" b="1" dirty="0" smtClean="0">
                <a:solidFill>
                  <a:srgbClr val="002060"/>
                </a:solidFill>
              </a:rPr>
              <a:t>istraživanja</a:t>
            </a:r>
            <a:r>
              <a:rPr lang="hr-HR" b="1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hr-HR" dirty="0">
                <a:solidFill>
                  <a:srgbClr val="002060"/>
                </a:solidFill>
              </a:rPr>
              <a:t>Populacija, podaci, varijable, analize </a:t>
            </a:r>
            <a:r>
              <a:rPr lang="hr-HR" dirty="0" smtClean="0">
                <a:solidFill>
                  <a:srgbClr val="002060"/>
                </a:solidFill>
              </a:rPr>
              <a:t>…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9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Opisati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korišteni </a:t>
            </a:r>
          </a:p>
          <a:p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materijal </a:t>
            </a: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istraživanja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kao i način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prikupljanja podataka,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pokusni plan, osnovnu pokusnu jedinicu, kontrolu, zavisne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nezavisne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varijable,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veličinu uzoraka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broj ponavljanja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pokusnu grešku te </a:t>
            </a: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metode analiza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(u polju, u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laboratoriju – instrumenti,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 terenu, …,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statističke, ) – koje i u koju svrhu, …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koje su se koristile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za postizanje zadanih ciljeva odnosno provjeru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postavljenih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hipoteza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1800" u="sng" dirty="0" smtClean="0">
                <a:solidFill>
                  <a:srgbClr val="C00000"/>
                </a:solidFill>
              </a:rPr>
              <a:t>Napomena: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C00000"/>
                </a:solidFill>
              </a:rPr>
              <a:t>Materijal i metode </a:t>
            </a:r>
            <a:r>
              <a:rPr lang="hr-HR" sz="1800" dirty="0" smtClean="0">
                <a:solidFill>
                  <a:srgbClr val="C00000"/>
                </a:solidFill>
              </a:rPr>
              <a:t>istraživanja pisati prema odobrenoj temi doktorskog rada.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rgbClr val="C00000"/>
                </a:solidFill>
              </a:rPr>
              <a:t>Ukoliko je došlo do manjih odstupanja – navesti razloge …</a:t>
            </a:r>
          </a:p>
        </p:txBody>
      </p:sp>
    </p:spTree>
    <p:extLst>
      <p:ext uri="{BB962C8B-B14F-4D97-AF65-F5344CB8AC3E}">
        <p14:creationId xmlns:p14="http://schemas.microsoft.com/office/powerpoint/2010/main" val="2380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Rezultati </a:t>
            </a:r>
            <a:endParaRPr lang="hr-HR" b="1" dirty="0" smtClean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Navoditi ih prema strukturi istraživanja: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4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prezentaciji doktorskog rada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rezultate treba 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vizualno prikazati u obliku tablica, grafova, slika, … i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usmeno obrazložiti (raspraviti) njihovo značenje i kritički ih usporediti s rezultatima sličnih istraživanja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7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Zaključci</a:t>
            </a:r>
          </a:p>
          <a:p>
            <a:pPr algn="ctr"/>
            <a:r>
              <a:rPr lang="hr-HR" sz="4000" dirty="0" smtClean="0">
                <a:solidFill>
                  <a:srgbClr val="002060"/>
                </a:solidFill>
              </a:rPr>
              <a:t>Odgovori </a:t>
            </a:r>
            <a:r>
              <a:rPr lang="hr-HR" sz="4000" dirty="0">
                <a:solidFill>
                  <a:srgbClr val="002060"/>
                </a:solidFill>
              </a:rPr>
              <a:t>na postavljene istraživačke </a:t>
            </a:r>
            <a:r>
              <a:rPr lang="hr-HR" sz="4000" dirty="0" smtClean="0">
                <a:solidFill>
                  <a:srgbClr val="002060"/>
                </a:solidFill>
              </a:rPr>
              <a:t>zadaće</a:t>
            </a:r>
            <a:r>
              <a:rPr lang="hr-HR" sz="4000" dirty="0" smtClean="0">
                <a:solidFill>
                  <a:srgbClr val="002060"/>
                </a:solidFill>
              </a:rPr>
              <a:t>:</a:t>
            </a:r>
            <a:endParaRPr lang="hr-HR" sz="4000" dirty="0">
              <a:solidFill>
                <a:srgbClr val="002060"/>
              </a:solidFill>
            </a:endParaRPr>
          </a:p>
        </p:txBody>
      </p:sp>
      <p:sp>
        <p:nvSpPr>
          <p:cNvPr id="14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860612" y="2305268"/>
            <a:ext cx="10470776" cy="3019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iznošenju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zaključaka treba jasno slijediti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postavljene hipoteze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odnosno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ciljeve. 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Odgovore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 postavljene istraživačke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zadaće 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napisati u natuknicama, a 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opisno ih izložiti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8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Priprema izlaganja: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izložiti sadržaj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doktorskog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rada u trajanju od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30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45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minuta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ne prekoračiti vrijeme, ali niti prekomjerno skratiti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usredotočiti se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i istaknuti bitno 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pratiti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sadržaj i rad iznijeti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koherentno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i organizirano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unaprijed planirati i vježbati </a:t>
            </a:r>
          </a:p>
        </p:txBody>
      </p:sp>
    </p:spTree>
    <p:extLst>
      <p:ext uri="{BB962C8B-B14F-4D97-AF65-F5344CB8AC3E}">
        <p14:creationId xmlns:p14="http://schemas.microsoft.com/office/powerpoint/2010/main" val="13556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154" y="6394450"/>
            <a:ext cx="101725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81200" y="6403975"/>
            <a:ext cx="1686697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9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127000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Priprema slajdova: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najviše 30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40 slajdova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svaki slajd mora imati naslov 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naslove pažljivo osmisliti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ne numerirati naslove, podnaslove, tablice i grafove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koristiti kratke izraze, imenice, glagole – ukratko natuknice, a ne cijele rečenice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držati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se pravila „zlatnih 6“ – 6 točaka po slajdu i 6 riječi po točki</a:t>
            </a:r>
          </a:p>
        </p:txBody>
      </p:sp>
    </p:spTree>
    <p:extLst>
      <p:ext uri="{BB962C8B-B14F-4D97-AF65-F5344CB8AC3E}">
        <p14:creationId xmlns:p14="http://schemas.microsoft.com/office/powerpoint/2010/main" val="17175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1868</TotalTime>
  <Words>911</Words>
  <Application>Microsoft Office PowerPoint</Application>
  <PresentationFormat>Custom</PresentationFormat>
  <Paragraphs>233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Andlar</dc:creator>
  <cp:lastModifiedBy>mpecina</cp:lastModifiedBy>
  <cp:revision>30</cp:revision>
  <dcterms:created xsi:type="dcterms:W3CDTF">2019-03-27T10:33:53Z</dcterms:created>
  <dcterms:modified xsi:type="dcterms:W3CDTF">2019-07-17T11:33:23Z</dcterms:modified>
</cp:coreProperties>
</file>