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1"/>
  </p:sldMasterIdLst>
  <p:notesMasterIdLst>
    <p:notesMasterId r:id="rId18"/>
  </p:notesMasterIdLst>
  <p:handoutMasterIdLst>
    <p:handoutMasterId r:id="rId19"/>
  </p:handoutMasterIdLst>
  <p:sldIdLst>
    <p:sldId id="256" r:id="rId2"/>
    <p:sldId id="262" r:id="rId3"/>
    <p:sldId id="264" r:id="rId4"/>
    <p:sldId id="279" r:id="rId5"/>
    <p:sldId id="270" r:id="rId6"/>
    <p:sldId id="285" r:id="rId7"/>
    <p:sldId id="286" r:id="rId8"/>
    <p:sldId id="287" r:id="rId9"/>
    <p:sldId id="274" r:id="rId10"/>
    <p:sldId id="275" r:id="rId11"/>
    <p:sldId id="276" r:id="rId12"/>
    <p:sldId id="277" r:id="rId13"/>
    <p:sldId id="278" r:id="rId14"/>
    <p:sldId id="271" r:id="rId15"/>
    <p:sldId id="284" r:id="rId16"/>
    <p:sldId id="257" r:id="rId17"/>
  </p:sldIdLst>
  <p:sldSz cx="9144000" cy="5143500" type="screen16x9"/>
  <p:notesSz cx="6797675" cy="9926638"/>
  <p:defaultTextStyle>
    <a:defPPr>
      <a:defRPr lang="sr-Latn-R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5F62"/>
    <a:srgbClr val="D71635"/>
    <a:srgbClr val="CC3C00"/>
    <a:srgbClr val="D2072A"/>
    <a:srgbClr val="C00000"/>
    <a:srgbClr val="D71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5948" autoAdjust="0"/>
  </p:normalViewPr>
  <p:slideViewPr>
    <p:cSldViewPr snapToGrid="0">
      <p:cViewPr varScale="1">
        <p:scale>
          <a:sx n="216" d="100"/>
          <a:sy n="216" d="100"/>
        </p:scale>
        <p:origin x="248" y="12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115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3.xml"/><Relationship Id="rId4" Type="http://schemas.openxmlformats.org/officeDocument/2006/relationships/image" Target="../media/image7.gif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853DB-230B-4F3D-B9BF-250411BF9C4B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A04F5-5F63-4D08-AD88-EB891A182B2F}" type="slidenum">
              <a:rPr lang="hr-HR" smtClean="0"/>
              <a:t>‹#›</a:t>
            </a:fld>
            <a:endParaRPr lang="hr-H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29196"/>
            <a:ext cx="685385" cy="270000"/>
          </a:xfrm>
          <a:prstGeom prst="rect">
            <a:avLst/>
          </a:prstGeom>
        </p:spPr>
      </p:pic>
      <p:pic>
        <p:nvPicPr>
          <p:cNvPr id="7" name="Picture 6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48196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41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rce.unizg.hr/" TargetMode="External"/><Relationship Id="rId2" Type="http://schemas.openxmlformats.org/officeDocument/2006/relationships/image" Target="../media/image3.png"/><Relationship Id="rId1" Type="http://schemas.openxmlformats.org/officeDocument/2006/relationships/theme" Target="../theme/theme2.xml"/><Relationship Id="rId4" Type="http://schemas.openxmlformats.org/officeDocument/2006/relationships/image" Target="../media/image7.gi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DF9046-B63C-4A32-BE1A-8D8BC0B360B6}" type="datetimeFigureOut">
              <a:rPr lang="hr-HR" smtClean="0"/>
              <a:t>17.04.2024.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95B1D-EC5B-426D-9BEA-45F6C2B62C27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424" y="9004812"/>
            <a:ext cx="685385" cy="270000"/>
          </a:xfrm>
          <a:prstGeom prst="rect">
            <a:avLst/>
          </a:prstGeom>
        </p:spPr>
      </p:pic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8923812"/>
            <a:ext cx="110798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365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039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creativecommons.org/licenses/by/4.0/deed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://www.srce.unizg.h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srce.unizg.hr/otvoreni-pristup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ni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5F123A9-AD7D-AED8-46ED-E29893A05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414" y="1543650"/>
            <a:ext cx="5915025" cy="739412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2D2217B-1BDD-4FA1-B069-A04B3E2F9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6004" y="3010946"/>
            <a:ext cx="5143500" cy="12418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121260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74D94-8336-41CE-B88A-07D441B8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0199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1748DB3-FA31-1911-AAF3-D9A18CECD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75" y="1874519"/>
            <a:ext cx="5915025" cy="378215"/>
          </a:xfrm>
        </p:spPr>
        <p:txBody>
          <a:bodyPr anchor="b">
            <a:normAutofit/>
          </a:bodyPr>
          <a:lstStyle>
            <a:lvl1pPr>
              <a:defRPr sz="14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2558BF4-1C49-4404-8F31-516B6C444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0974" y="2890767"/>
            <a:ext cx="5915025" cy="1125140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257169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D1D6D-C8A3-4CDF-B800-B23D48CEF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0591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F2D232-DF4A-4A1E-BF7E-F3A0332EF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6429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01F9D-E111-475C-BADF-64FF933C5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6540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7E9C3A-0250-4665-881A-700202FFE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23897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300"/>
            </a:lvl1pPr>
          </a:lstStyle>
          <a:p>
            <a:r>
              <a:rPr lang="hr-HR"/>
              <a:t>Kliknite da biste uredili stil naslova matrice</a:t>
            </a:r>
            <a:endParaRPr lang="hr-H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/>
            </a:lvl1pPr>
            <a:lvl2pPr marL="257169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1" indent="0">
              <a:buNone/>
              <a:defRPr sz="563"/>
            </a:lvl7pPr>
            <a:lvl8pPr marL="1800180" indent="0">
              <a:buNone/>
              <a:defRPr sz="563"/>
            </a:lvl8pPr>
            <a:lvl9pPr marL="2057349" indent="0">
              <a:buNone/>
              <a:defRPr sz="563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B587E8-ED36-4755-84AA-33A38C72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CFE6F27-F197-430D-A1FD-9A04C41F5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342900"/>
            <a:ext cx="4629151" cy="4058843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0350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007453" y="2915042"/>
            <a:ext cx="7244672" cy="1331593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7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700" b="0" i="1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700" b="0" i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700" b="0" kern="1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700" b="1" u="none" kern="1200" dirty="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73343" cy="196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2"/>
                </a:rPr>
                <a:t>www.srce.unizg.hr</a:t>
              </a: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creativecommons.org/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licenses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by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/4.0/</a:t>
              </a:r>
              <a:r>
                <a:rPr lang="hr-HR" sz="675" b="1" u="sng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 action="ppaction://hlinkfile"/>
                </a:rPr>
                <a:t>deed</a:t>
              </a:r>
              <a:r>
                <a:rPr lang="hr-HR" sz="675" b="1" u="sng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675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45294" y="3599709"/>
              <a:ext cx="1661031" cy="1962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675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www.srce.unizg.hr/otvoreni-pristup</a:t>
              </a:r>
              <a:endParaRPr lang="hr-HR" sz="675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4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2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  <a:endParaRPr lang="hr-HR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73" y="402695"/>
            <a:ext cx="6720254" cy="147592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r-HR" dirty="0"/>
              <a:t>Kliknite da biste uredili stil naslova matrice</a:t>
            </a:r>
            <a:endParaRPr lang="en-US" dirty="0"/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1873" y="2066393"/>
            <a:ext cx="6720254" cy="6008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257169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1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9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  <a:endParaRPr lang="hr-HR" dirty="0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3337" y="3983688"/>
            <a:ext cx="771702" cy="27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210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C151862D-108B-5E80-3537-5ACE387D7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dirty="0"/>
              <a:t>Kliknite da biste uredili stil naslova matrice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FA6F22B-D305-10FD-132B-93D5797AB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dirty="0"/>
              <a:t>Kliknite da biste uredili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 stilove teksta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46192-7FD8-4465-A667-5FE4EDBD7B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63263" y="4767263"/>
            <a:ext cx="5017474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i="1">
                <a:solidFill>
                  <a:schemeClr val="tx1"/>
                </a:solidFill>
              </a:defRPr>
            </a:lvl1pPr>
          </a:lstStyle>
          <a:p>
            <a:r>
              <a:rPr lang="hr-HR" dirty="0"/>
              <a:t>Naziv prezentacije</a:t>
            </a:r>
          </a:p>
        </p:txBody>
      </p:sp>
    </p:spTree>
    <p:extLst>
      <p:ext uri="{BB962C8B-B14F-4D97-AF65-F5344CB8AC3E}">
        <p14:creationId xmlns:p14="http://schemas.microsoft.com/office/powerpoint/2010/main" val="111836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18" r:id="rId2"/>
    <p:sldLayoutId id="2147483719" r:id="rId3"/>
    <p:sldLayoutId id="2147483720" r:id="rId4"/>
    <p:sldLayoutId id="2147483722" r:id="rId5"/>
    <p:sldLayoutId id="2147483723" r:id="rId6"/>
    <p:sldLayoutId id="2147483725" r:id="rId7"/>
    <p:sldLayoutId id="2147483729" r:id="rId8"/>
  </p:sldLayoutIdLst>
  <p:hf sldNum="0" hdr="0" dt="0"/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sz="2025" b="1" kern="1200">
          <a:solidFill>
            <a:schemeClr val="tx1">
              <a:lumMod val="95000"/>
              <a:lumOff val="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Clr>
          <a:schemeClr val="accent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Clr>
          <a:schemeClr val="accent1"/>
        </a:buClr>
        <a:buFont typeface="Arial" panose="020B0604020202020204" pitchFamily="34" charset="0"/>
        <a:buChar char="•"/>
        <a:defRPr sz="788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620" userDrawn="1">
          <p15:clr>
            <a:srgbClr val="F26B43"/>
          </p15:clr>
        </p15:guide>
        <p15:guide id="4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2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7DE4A4-2088-44A2-B1C9-D662C0E9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67F370-F4A5-4DFB-A74B-587E29F389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Predavač: doc. dr. sc. Vladimir Brajković</a:t>
            </a:r>
          </a:p>
          <a:p>
            <a:r>
              <a:rPr lang="hr-HR" dirty="0"/>
              <a:t>Sveučilište u Zagrebu Agronomski fakultet</a:t>
            </a:r>
          </a:p>
          <a:p>
            <a:r>
              <a:rPr lang="hr-HR" dirty="0"/>
              <a:t>Zavod za opće stočarstvo</a:t>
            </a:r>
          </a:p>
          <a:p>
            <a:endParaRPr lang="hr-HR" dirty="0"/>
          </a:p>
          <a:p>
            <a:r>
              <a:rPr lang="hr-HR" dirty="0"/>
              <a:t>Zagreb,  18.04.2024.</a:t>
            </a:r>
          </a:p>
        </p:txBody>
      </p:sp>
    </p:spTree>
    <p:extLst>
      <p:ext uri="{BB962C8B-B14F-4D97-AF65-F5344CB8AC3E}">
        <p14:creationId xmlns:p14="http://schemas.microsoft.com/office/powerpoint/2010/main" val="114824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599D2-FBE8-95BA-854B-AD437CDE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429B7-B20D-A01C-A4E6-842532E6E270}"/>
              </a:ext>
            </a:extLst>
          </p:cNvPr>
          <p:cNvSpPr/>
          <p:nvPr/>
        </p:nvSpPr>
        <p:spPr>
          <a:xfrm>
            <a:off x="0" y="0"/>
            <a:ext cx="8197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Populacijska </a:t>
            </a:r>
            <a:r>
              <a:rPr lang="hr-HR" altLang="sr-Latn-RS" sz="200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genomika</a:t>
            </a:r>
            <a:r>
              <a:rPr lang="hr-HR" alt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domaćih životinja - </a:t>
            </a:r>
            <a:r>
              <a:rPr lang="en-HR" sz="2000" b="1" dirty="0">
                <a:solidFill>
                  <a:schemeClr val="accent2">
                    <a:lumMod val="75000"/>
                  </a:schemeClr>
                </a:solidFill>
              </a:rPr>
              <a:t>Padobran</a:t>
            </a:r>
            <a:endParaRPr lang="hr-HR" altLang="sr-Latn-RS" sz="2000" dirty="0">
              <a:solidFill>
                <a:srgbClr val="605F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3750C98-27DD-703C-C3F9-1CAEDEFF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98" y="771023"/>
            <a:ext cx="6624736" cy="4338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b="0" kern="0" dirty="0">
                <a:latin typeface="Arial" panose="020B0604020202020204" pitchFamily="34" charset="0"/>
                <a:cs typeface="Arial" panose="020B0604020202020204" pitchFamily="34" charset="0"/>
              </a:rPr>
              <a:t>STRUCTURE 2.3.4, ADMIXTURE &amp; </a:t>
            </a:r>
            <a:r>
              <a:rPr lang="en-US" sz="1600" b="0" kern="0" dirty="0" err="1">
                <a:latin typeface="Arial" panose="020B0604020202020204" pitchFamily="34" charset="0"/>
                <a:cs typeface="Arial" panose="020B0604020202020204" pitchFamily="34" charset="0"/>
              </a:rPr>
              <a:t>fineSTRUCTURE</a:t>
            </a:r>
            <a:endParaRPr lang="hr-HR" sz="16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98BFE9-1337-DC7C-0FEC-1FA07D8F3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29" y="1214598"/>
            <a:ext cx="3837298" cy="1983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177211-8E9F-E02A-A7EE-B56BF7AB7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9930" y="2571750"/>
            <a:ext cx="4613408" cy="1771384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CE5B24CA-5587-9C99-3007-ED3D0909A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5003" y="2206381"/>
            <a:ext cx="4392488" cy="43387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600" b="0" kern="0" dirty="0">
                <a:latin typeface="Arial" panose="020B0604020202020204" pitchFamily="34" charset="0"/>
                <a:cs typeface="Arial" panose="020B0604020202020204" pitchFamily="34" charset="0"/>
              </a:rPr>
              <a:t>Identification of selection signals</a:t>
            </a:r>
            <a:endParaRPr lang="hr-HR" sz="1600" b="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317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599D2-FBE8-95BA-854B-AD437CDE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429B7-B20D-A01C-A4E6-842532E6E270}"/>
              </a:ext>
            </a:extLst>
          </p:cNvPr>
          <p:cNvSpPr/>
          <p:nvPr/>
        </p:nvSpPr>
        <p:spPr>
          <a:xfrm>
            <a:off x="0" y="97590"/>
            <a:ext cx="8197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Filogenetske analize - </a:t>
            </a:r>
            <a:r>
              <a:rPr lang="en-HR" sz="2000" b="1" dirty="0">
                <a:solidFill>
                  <a:schemeClr val="accent2">
                    <a:lumMod val="75000"/>
                  </a:schemeClr>
                </a:solidFill>
              </a:rPr>
              <a:t>Padobran</a:t>
            </a:r>
            <a:r>
              <a:rPr lang="hr-HR" alt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D38FE49-245A-CAA6-3A17-7E789435B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7" y="684339"/>
            <a:ext cx="1886979" cy="5067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10CAD-5A14-498C-9B5C-C0CB4E8CC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171" y="682278"/>
            <a:ext cx="4580646" cy="321083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730256E4-EFED-E822-E802-A96E54D9E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7" y="1402880"/>
            <a:ext cx="2373885" cy="245920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Beauti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Beast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Tracer</a:t>
            </a: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TreeAnotator</a:t>
            </a: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</a:rPr>
              <a:t>FigTree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D298BAA-53E7-C9DA-B076-C915C1529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171" y="3977021"/>
            <a:ext cx="6040203" cy="88111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q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q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Osobno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računalo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(CPU) vs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Supek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(GPU)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6393876-372C-01D5-58B6-439E788B3B7D}"/>
              </a:ext>
            </a:extLst>
          </p:cNvPr>
          <p:cNvSpPr/>
          <p:nvPr/>
        </p:nvSpPr>
        <p:spPr>
          <a:xfrm>
            <a:off x="5635080" y="4461222"/>
            <a:ext cx="270389" cy="142047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B30911-7B35-2DB0-76A3-9FB68DFFB66D}"/>
              </a:ext>
            </a:extLst>
          </p:cNvPr>
          <p:cNvSpPr txBox="1"/>
          <p:nvPr/>
        </p:nvSpPr>
        <p:spPr>
          <a:xfrm>
            <a:off x="3646050" y="4300142"/>
            <a:ext cx="473148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  <a:defRPr/>
            </a:pPr>
            <a:r>
              <a:rPr lang="hr-HR" sz="1400" kern="0" dirty="0">
                <a:latin typeface="Arial" panose="020B0604020202020204" pitchFamily="34" charset="0"/>
                <a:cs typeface="Arial" panose="020B0604020202020204" pitchFamily="34" charset="0"/>
              </a:rPr>
              <a:t>Analiza: 22 h			2 h</a:t>
            </a:r>
          </a:p>
        </p:txBody>
      </p:sp>
    </p:spTree>
    <p:extLst>
      <p:ext uri="{BB962C8B-B14F-4D97-AF65-F5344CB8AC3E}">
        <p14:creationId xmlns:p14="http://schemas.microsoft.com/office/powerpoint/2010/main" val="335010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599D2-FBE8-95BA-854B-AD437CDE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A429B7-B20D-A01C-A4E6-842532E6E270}"/>
              </a:ext>
            </a:extLst>
          </p:cNvPr>
          <p:cNvSpPr/>
          <p:nvPr/>
        </p:nvSpPr>
        <p:spPr>
          <a:xfrm>
            <a:off x="0" y="77786"/>
            <a:ext cx="8197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Kvantitativna genetika/</a:t>
            </a:r>
            <a:r>
              <a:rPr lang="hr-HR" altLang="sr-Latn-RS" sz="200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genomike</a:t>
            </a:r>
            <a:r>
              <a:rPr lang="hr-HR" alt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statistička analiza - </a:t>
            </a:r>
            <a:r>
              <a:rPr lang="en-HR" sz="2000" b="1" dirty="0">
                <a:solidFill>
                  <a:schemeClr val="accent2">
                    <a:lumMod val="75000"/>
                  </a:schemeClr>
                </a:solidFill>
              </a:rPr>
              <a:t>Padobran</a:t>
            </a:r>
            <a:r>
              <a:rPr lang="hr-HR" alt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F0A32F-A5D3-6C50-2928-01995EF66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31" y="990329"/>
            <a:ext cx="5017474" cy="1383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239261-E54A-878D-335A-98A7AF933A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78" y="1286230"/>
            <a:ext cx="989733" cy="7920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5760E8-1B3C-0032-715A-DB607E527CFB}"/>
              </a:ext>
            </a:extLst>
          </p:cNvPr>
          <p:cNvSpPr/>
          <p:nvPr/>
        </p:nvSpPr>
        <p:spPr>
          <a:xfrm>
            <a:off x="195596" y="666836"/>
            <a:ext cx="74168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1400" b="0" dirty="0">
                <a:ea typeface="Calibri" charset="0"/>
                <a:cs typeface="Calibri" charset="0"/>
              </a:rPr>
              <a:t>ROH-based GWAS mapping of inbreeding depression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4A791B-CFB2-A232-BBB2-A4DB56E9D75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64" y="2614816"/>
            <a:ext cx="2098456" cy="15383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898483-4721-F252-5C4C-C3B82E588F71}"/>
              </a:ext>
            </a:extLst>
          </p:cNvPr>
          <p:cNvSpPr txBox="1"/>
          <p:nvPr/>
        </p:nvSpPr>
        <p:spPr>
          <a:xfrm>
            <a:off x="3413667" y="2667464"/>
            <a:ext cx="4392487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Bayes </a:t>
            </a:r>
            <a:r>
              <a:rPr lang="en-GB" sz="1400" dirty="0" err="1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analiza</a:t>
            </a:r>
            <a:r>
              <a:rPr lang="en-GB" sz="140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: gibbs2f90 software </a:t>
            </a:r>
            <a:r>
              <a:rPr lang="en-GB" sz="1400" b="0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Gibbs sampling chains: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- 2 </a:t>
            </a:r>
            <a:r>
              <a:rPr lang="en-GB" sz="1400" b="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lanca</a:t>
            </a:r>
            <a:r>
              <a:rPr lang="en-GB" sz="1400" b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b="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svaki</a:t>
            </a:r>
            <a:r>
              <a:rPr lang="en-GB" sz="1400" b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s 250,000 </a:t>
            </a:r>
            <a:r>
              <a:rPr lang="en-GB" sz="1400" b="0" dirty="0" err="1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iteracija</a:t>
            </a:r>
            <a:r>
              <a:rPr lang="en-GB" sz="1400" b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ea typeface="Times New Roman" panose="02020603050405020304" pitchFamily="18" charset="0"/>
                <a:cs typeface="Calibri" panose="020F0502020204030204" pitchFamily="34" charset="0"/>
              </a:rPr>
              <a:t>- 50,000 </a:t>
            </a:r>
            <a:r>
              <a:rPr lang="en-GB" sz="1400" b="0" dirty="0" err="1">
                <a:ea typeface="Times New Roman" panose="02020603050405020304" pitchFamily="18" charset="0"/>
                <a:cs typeface="Calibri" panose="020F0502020204030204" pitchFamily="34" charset="0"/>
              </a:rPr>
              <a:t>iteracija</a:t>
            </a:r>
            <a:r>
              <a:rPr lang="en-GB" sz="1400" b="0" dirty="0">
                <a:ea typeface="Times New Roman" panose="02020603050405020304" pitchFamily="18" charset="0"/>
                <a:cs typeface="Calibri" panose="020F0502020204030204" pitchFamily="34" charset="0"/>
              </a:rPr>
              <a:t> (burn-in period)</a:t>
            </a:r>
          </a:p>
          <a:p>
            <a:pPr>
              <a:spcBef>
                <a:spcPts val="600"/>
              </a:spcBef>
            </a:pPr>
            <a:r>
              <a:rPr lang="en-GB" sz="1400" b="0" dirty="0"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GB" sz="1400" b="0" dirty="0" err="1">
                <a:ea typeface="Times New Roman" panose="02020603050405020304" pitchFamily="18" charset="0"/>
                <a:cs typeface="Calibri" panose="020F0502020204030204" pitchFamily="34" charset="0"/>
              </a:rPr>
              <a:t>svaka</a:t>
            </a:r>
            <a:r>
              <a:rPr lang="en-GB" sz="1400" b="0" dirty="0">
                <a:ea typeface="Times New Roman" panose="02020603050405020304" pitchFamily="18" charset="0"/>
                <a:cs typeface="Calibri" panose="020F0502020204030204" pitchFamily="34" charset="0"/>
              </a:rPr>
              <a:t> 150 </a:t>
            </a:r>
            <a:r>
              <a:rPr lang="en-GB" sz="1400" b="0" dirty="0" err="1">
                <a:ea typeface="Times New Roman" panose="02020603050405020304" pitchFamily="18" charset="0"/>
                <a:cs typeface="Calibri" panose="020F0502020204030204" pitchFamily="34" charset="0"/>
              </a:rPr>
              <a:t>iteracija</a:t>
            </a:r>
            <a:r>
              <a:rPr lang="en-GB" sz="1400" b="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(tinning)</a:t>
            </a:r>
            <a:endParaRPr lang="hr-HR" sz="1400" b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22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599D2-FBE8-95BA-854B-AD437CDED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10DB73-D571-AAF3-74DA-46D092BA4FD9}"/>
              </a:ext>
            </a:extLst>
          </p:cNvPr>
          <p:cNvSpPr/>
          <p:nvPr/>
        </p:nvSpPr>
        <p:spPr>
          <a:xfrm>
            <a:off x="0" y="97590"/>
            <a:ext cx="8197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hr-HR" altLang="en-US" sz="20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Računalne simulacije (</a:t>
            </a:r>
            <a:r>
              <a:rPr lang="hr-HR" altLang="en-US" sz="2000" b="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AlphaSimR</a:t>
            </a:r>
            <a:r>
              <a:rPr lang="hr-HR" altLang="en-US" sz="20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hr-HR" altLang="en-U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Padobran?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E5FEE4-66DF-F582-F7EA-70FE6437EBAE}"/>
              </a:ext>
            </a:extLst>
          </p:cNvPr>
          <p:cNvSpPr/>
          <p:nvPr/>
        </p:nvSpPr>
        <p:spPr>
          <a:xfrm>
            <a:off x="17894" y="472797"/>
            <a:ext cx="81801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1867" indent="-290961"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hr-HR" sz="1400" b="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Simulacije od 26 generacija / 100 replikacija</a:t>
            </a:r>
            <a:endParaRPr lang="hr-HR" sz="1400" b="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867" indent="-290961"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hr-HR" sz="1400" b="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Jedinke / generacija: 250</a:t>
            </a:r>
            <a:endParaRPr lang="hr-HR" sz="1400" b="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867" indent="-290961"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hr-HR" sz="1400" b="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#Bikova: 30</a:t>
            </a:r>
            <a:endParaRPr lang="hr-HR" sz="1400" b="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867" indent="-290961"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hr-HR" sz="1400" b="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#Krava: 125</a:t>
            </a:r>
            <a:endParaRPr lang="hr-HR" sz="1400" b="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867" indent="-290961"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hr-HR" sz="1400" b="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#Kromosoma: 31</a:t>
            </a:r>
            <a:endParaRPr lang="hr-HR" sz="1400" b="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867" indent="-290961"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hr-HR" sz="1400" b="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Cijeli genom 682,000 </a:t>
            </a:r>
            <a:r>
              <a:rPr lang="hr-HR" sz="1400" b="0" spc="-1" dirty="0" err="1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SNPs</a:t>
            </a:r>
            <a:r>
              <a:rPr lang="hr-HR" sz="1400" b="0" spc="-1" dirty="0">
                <a:latin typeface="Arial" panose="020B0604020202020204" pitchFamily="34" charset="0"/>
                <a:ea typeface="DejaVu Sans"/>
                <a:cs typeface="Arial" panose="020B0604020202020204" pitchFamily="34" charset="0"/>
              </a:rPr>
              <a:t> / jedinki</a:t>
            </a:r>
            <a:endParaRPr lang="hr-HR" sz="1400" b="0" spc="-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867" indent="-290961">
              <a:spcBef>
                <a:spcPts val="600"/>
              </a:spcBef>
              <a:buSzPct val="45000"/>
              <a:buFont typeface="Wingdings" charset="2"/>
              <a:buChar char=""/>
            </a:pPr>
            <a:r>
              <a:rPr lang="hr-HR" sz="1400" b="0" spc="-1" dirty="0">
                <a:latin typeface="Arial" panose="020B0604020202020204" pitchFamily="34" charset="0"/>
                <a:cs typeface="Arial" panose="020B0604020202020204" pitchFamily="34" charset="0"/>
              </a:rPr>
              <a:t>SNP </a:t>
            </a:r>
            <a:r>
              <a:rPr lang="hr-HR" sz="1400" b="0" spc="-1" dirty="0" err="1"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r>
              <a:rPr lang="hr-HR" sz="1400" b="0" spc="-1" dirty="0">
                <a:latin typeface="Arial" panose="020B0604020202020204" pitchFamily="34" charset="0"/>
                <a:cs typeface="Arial" panose="020B0604020202020204" pitchFamily="34" charset="0"/>
              </a:rPr>
              <a:t>: 2100 </a:t>
            </a:r>
            <a:r>
              <a:rPr lang="hr-HR" sz="1400" b="0" spc="-1" dirty="0" err="1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lang="hr-HR" sz="1400" b="0" spc="-1" dirty="0">
                <a:latin typeface="Arial" panose="020B0604020202020204" pitchFamily="34" charset="0"/>
                <a:cs typeface="Arial" panose="020B0604020202020204" pitchFamily="34" charset="0"/>
              </a:rPr>
              <a:t> / kromosomu: ukupno # 65,100 </a:t>
            </a:r>
            <a:r>
              <a:rPr lang="hr-HR" sz="1400" b="0" spc="-1" dirty="0" err="1">
                <a:latin typeface="Arial" panose="020B0604020202020204" pitchFamily="34" charset="0"/>
                <a:cs typeface="Arial" panose="020B0604020202020204" pitchFamily="34" charset="0"/>
              </a:rPr>
              <a:t>SNPs</a:t>
            </a:r>
            <a:r>
              <a:rPr lang="hr-HR" sz="1400" b="0" spc="-1" dirty="0">
                <a:latin typeface="Arial" panose="020B0604020202020204" pitchFamily="34" charset="0"/>
                <a:cs typeface="Arial" panose="020B0604020202020204" pitchFamily="34" charset="0"/>
              </a:rPr>
              <a:t> / jedinki</a:t>
            </a:r>
            <a:endParaRPr lang="hr-HR" sz="1600" b="0" spc="-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CCEB75-2BC3-8253-76EC-5BF83EE5C3E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284043" y="706140"/>
            <a:ext cx="1593388" cy="1390630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8BC957-B7C4-9DFC-71EF-B9B2C22AB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311" y="2784342"/>
            <a:ext cx="3857317" cy="192537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245E60-97BE-6B86-D04E-B69314B9146E}"/>
              </a:ext>
            </a:extLst>
          </p:cNvPr>
          <p:cNvSpPr/>
          <p:nvPr/>
        </p:nvSpPr>
        <p:spPr>
          <a:xfrm>
            <a:off x="1200904" y="2560786"/>
            <a:ext cx="385772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altLang="en-US" sz="1600" b="1" baseline="-25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IBD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altLang="en-US" sz="1600" b="1" dirty="0" err="1">
                <a:solidFill>
                  <a:srgbClr val="44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altLang="en-US" sz="1600" b="1" baseline="-25000" dirty="0" err="1">
                <a:solidFill>
                  <a:srgbClr val="44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GONE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alt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altLang="en-US" sz="16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ROH5-10Mb</a:t>
            </a:r>
            <a:r>
              <a:rPr lang="en-US" alt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≈ </a:t>
            </a:r>
            <a:r>
              <a:rPr lang="en-US" altLang="en-US" sz="1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altLang="en-US" sz="1600" b="1" baseline="-25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FxG2009</a:t>
            </a:r>
            <a:endParaRPr lang="en-GB" sz="1600" b="1" baseline="-25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E6D957-1386-7243-ACB7-6322A23C2D62}"/>
              </a:ext>
            </a:extLst>
          </p:cNvPr>
          <p:cNvSpPr/>
          <p:nvPr/>
        </p:nvSpPr>
        <p:spPr>
          <a:xfrm>
            <a:off x="5110668" y="3451026"/>
            <a:ext cx="74763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en-US" sz="20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en-US" altLang="en-US" sz="2000" b="1" baseline="-25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SEX</a:t>
            </a:r>
            <a:endParaRPr lang="en-GB" sz="20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BFD022-8837-E0E5-4340-B1E465665758}"/>
              </a:ext>
            </a:extLst>
          </p:cNvPr>
          <p:cNvCxnSpPr>
            <a:cxnSpLocks/>
          </p:cNvCxnSpPr>
          <p:nvPr/>
        </p:nvCxnSpPr>
        <p:spPr>
          <a:xfrm>
            <a:off x="1718649" y="3651081"/>
            <a:ext cx="3016903" cy="0"/>
          </a:xfrm>
          <a:prstGeom prst="line">
            <a:avLst/>
          </a:prstGeom>
          <a:ln w="3810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038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00660B-8445-4540-8201-54848F96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88" y="31183"/>
            <a:ext cx="7886700" cy="484436"/>
          </a:xfrm>
        </p:spPr>
        <p:txBody>
          <a:bodyPr/>
          <a:lstStyle/>
          <a:p>
            <a:r>
              <a:rPr lang="hr-HR" dirty="0"/>
              <a:t>Trenutno korištenje: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5BF7678-5E17-B242-5193-8B78357444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630061"/>
              </p:ext>
            </p:extLst>
          </p:nvPr>
        </p:nvGraphicFramePr>
        <p:xfrm>
          <a:off x="319668" y="606901"/>
          <a:ext cx="8699086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1425">
                  <a:extLst>
                    <a:ext uri="{9D8B030D-6E8A-4147-A177-3AD203B41FA5}">
                      <a16:colId xmlns:a16="http://schemas.microsoft.com/office/drawing/2014/main" val="1621591052"/>
                    </a:ext>
                  </a:extLst>
                </a:gridCol>
                <a:gridCol w="2124339">
                  <a:extLst>
                    <a:ext uri="{9D8B030D-6E8A-4147-A177-3AD203B41FA5}">
                      <a16:colId xmlns:a16="http://schemas.microsoft.com/office/drawing/2014/main" val="3910628375"/>
                    </a:ext>
                  </a:extLst>
                </a:gridCol>
                <a:gridCol w="3913322">
                  <a:extLst>
                    <a:ext uri="{9D8B030D-6E8A-4147-A177-3AD203B41FA5}">
                      <a16:colId xmlns:a16="http://schemas.microsoft.com/office/drawing/2014/main" val="2616819761"/>
                    </a:ext>
                  </a:extLst>
                </a:gridCol>
              </a:tblGrid>
              <a:tr h="393716">
                <a:tc>
                  <a:txBody>
                    <a:bodyPr/>
                    <a:lstStyle/>
                    <a:p>
                      <a:r>
                        <a:rPr lang="en-HR" sz="1500" dirty="0"/>
                        <a:t>Mario Shihabi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Padobran</a:t>
                      </a:r>
                      <a:endParaRPr lang="en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dirty="0"/>
                        <a:t>R-skripta – paralelizirana skripta za izračun koeficijenta srodstva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951178"/>
                  </a:ext>
                </a:extLst>
              </a:tr>
              <a:tr h="193627">
                <a:tc>
                  <a:txBody>
                    <a:bodyPr/>
                    <a:lstStyle/>
                    <a:p>
                      <a:r>
                        <a:rPr lang="en-HR" sz="1500" dirty="0"/>
                        <a:t>Ivana Držaić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Padobran</a:t>
                      </a:r>
                      <a:endParaRPr lang="en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dirty="0"/>
                        <a:t>Structure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124435"/>
                  </a:ext>
                </a:extLst>
              </a:tr>
              <a:tr h="193627">
                <a:tc>
                  <a:txBody>
                    <a:bodyPr/>
                    <a:lstStyle/>
                    <a:p>
                      <a:r>
                        <a:rPr lang="en-HR" sz="1500" dirty="0"/>
                        <a:t>Dinko Novosel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b="1" dirty="0">
                          <a:solidFill>
                            <a:srgbClr val="0070C0"/>
                          </a:solidFill>
                        </a:rPr>
                        <a:t>Supek</a:t>
                      </a:r>
                      <a:endParaRPr lang="en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dirty="0"/>
                        <a:t>BEAST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057140"/>
                  </a:ext>
                </a:extLst>
              </a:tr>
              <a:tr h="193627">
                <a:tc>
                  <a:txBody>
                    <a:bodyPr/>
                    <a:lstStyle/>
                    <a:p>
                      <a:r>
                        <a:rPr lang="en-HR" sz="1500" dirty="0"/>
                        <a:t>Maja Fernčaković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Padobran</a:t>
                      </a:r>
                      <a:endParaRPr lang="en-HR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dirty="0"/>
                        <a:t>U pripremi BLUPF90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612075"/>
                  </a:ext>
                </a:extLst>
              </a:tr>
              <a:tr h="193627">
                <a:tc>
                  <a:txBody>
                    <a:bodyPr/>
                    <a:lstStyle/>
                    <a:p>
                      <a:r>
                        <a:rPr lang="en-HR" sz="1500" dirty="0"/>
                        <a:t>Vladimir Brajković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Padobran, </a:t>
                      </a:r>
                      <a:r>
                        <a:rPr lang="en-HR" sz="1500" b="1" dirty="0">
                          <a:solidFill>
                            <a:srgbClr val="002060"/>
                          </a:solidFill>
                        </a:rPr>
                        <a:t>Galaxy platforma,</a:t>
                      </a:r>
                      <a:r>
                        <a:rPr lang="en-HR" sz="1500" b="1" dirty="0">
                          <a:solidFill>
                            <a:srgbClr val="0070C0"/>
                          </a:solidFill>
                        </a:rPr>
                        <a:t> Supek,</a:t>
                      </a:r>
                      <a:r>
                        <a:rPr lang="en-HR" sz="15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HR" sz="1500" b="1" dirty="0">
                          <a:solidFill>
                            <a:srgbClr val="605F62"/>
                          </a:solidFill>
                        </a:rPr>
                        <a:t>Štampar repozitorij </a:t>
                      </a:r>
                      <a:endParaRPr lang="en-HR" sz="1500" dirty="0">
                        <a:solidFill>
                          <a:srgbClr val="605F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500" dirty="0"/>
                        <a:t>BEAST, analiza genoma </a:t>
                      </a:r>
                      <a:r>
                        <a:rPr lang="en-GB" sz="1500" dirty="0" err="1"/>
                        <a:t>i</a:t>
                      </a:r>
                      <a:r>
                        <a:rPr lang="en-GB" sz="1500" dirty="0"/>
                        <a:t> </a:t>
                      </a:r>
                      <a:r>
                        <a:rPr lang="en-GB" sz="1500" dirty="0" err="1"/>
                        <a:t>mitogenoma</a:t>
                      </a:r>
                      <a:endParaRPr lang="en-H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0043453"/>
                  </a:ext>
                </a:extLst>
              </a:tr>
              <a:tr h="193627">
                <a:tc>
                  <a:txBody>
                    <a:bodyPr/>
                    <a:lstStyle/>
                    <a:p>
                      <a:r>
                        <a:rPr lang="en-GB" sz="1500" dirty="0"/>
                        <a:t>S</a:t>
                      </a:r>
                      <a:r>
                        <a:rPr lang="en-HR" sz="1500" dirty="0"/>
                        <a:t>tudentica Mirta Vulje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sz="15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Padobran, </a:t>
                      </a:r>
                      <a:r>
                        <a:rPr lang="en-HR" sz="1500" b="1" dirty="0">
                          <a:solidFill>
                            <a:srgbClr val="002060"/>
                          </a:solidFill>
                        </a:rPr>
                        <a:t>Galaxy platforma</a:t>
                      </a:r>
                      <a:endParaRPr lang="en-HR" sz="1500" dirty="0">
                        <a:solidFill>
                          <a:srgbClr val="605F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R" sz="1500" dirty="0"/>
                        <a:t>BEAST, analiza genoma </a:t>
                      </a:r>
                      <a:r>
                        <a:rPr lang="en-GB" sz="1500" dirty="0"/>
                        <a:t>i mitogenome – </a:t>
                      </a:r>
                    </a:p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dirty="0" err="1"/>
                        <a:t>diplomski</a:t>
                      </a:r>
                      <a:r>
                        <a:rPr lang="en-GB" sz="1500" b="0" dirty="0"/>
                        <a:t> rad</a:t>
                      </a:r>
                      <a:endParaRPr lang="en-HR" sz="15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382232"/>
                  </a:ext>
                </a:extLst>
              </a:tr>
              <a:tr h="193627">
                <a:tc>
                  <a:txBody>
                    <a:bodyPr/>
                    <a:lstStyle/>
                    <a:p>
                      <a:r>
                        <a:rPr lang="en-HR" sz="1500" dirty="0"/>
                        <a:t>Studenti: Lucija Matijević, Hedviga Pražić, Iva Šefček, Zvonimir Mijadžiković, Bartol Smutni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5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Padobran, </a:t>
                      </a:r>
                      <a:r>
                        <a:rPr lang="en-HR" sz="1500" b="1" dirty="0">
                          <a:solidFill>
                            <a:srgbClr val="002060"/>
                          </a:solidFill>
                        </a:rPr>
                        <a:t>Galaxy platforma</a:t>
                      </a:r>
                      <a:endParaRPr lang="en-HR" sz="1500" dirty="0">
                        <a:solidFill>
                          <a:srgbClr val="605F6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R" sz="1500" dirty="0"/>
                        <a:t>analiza genoma </a:t>
                      </a:r>
                      <a:r>
                        <a:rPr lang="en-GB" sz="1500" dirty="0"/>
                        <a:t>i mitogenome –         </a:t>
                      </a:r>
                      <a:r>
                        <a:rPr lang="en-GB" sz="1500" dirty="0" err="1"/>
                        <a:t>stručni</a:t>
                      </a:r>
                      <a:r>
                        <a:rPr lang="en-GB" sz="1500" dirty="0"/>
                        <a:t> </a:t>
                      </a:r>
                      <a:r>
                        <a:rPr lang="en-GB" sz="1500" dirty="0" err="1"/>
                        <a:t>projekt</a:t>
                      </a:r>
                      <a:endParaRPr lang="en-HR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947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6476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FA96726-0C46-BF93-35B8-429D31B17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161" y="101600"/>
            <a:ext cx="7886700" cy="329127"/>
          </a:xfrm>
        </p:spPr>
        <p:txBody>
          <a:bodyPr>
            <a:normAutofit fontScale="90000"/>
          </a:bodyPr>
          <a:lstStyle/>
          <a:p>
            <a:r>
              <a:rPr lang="en-GB" dirty="0" err="1"/>
              <a:t>Iskorištenje</a:t>
            </a:r>
            <a:r>
              <a:rPr lang="en-GB" dirty="0"/>
              <a:t> </a:t>
            </a:r>
            <a:r>
              <a:rPr lang="en-GB" dirty="0" err="1"/>
              <a:t>računskog</a:t>
            </a:r>
            <a:r>
              <a:rPr lang="en-GB" dirty="0"/>
              <a:t> </a:t>
            </a:r>
            <a:r>
              <a:rPr lang="en-GB" dirty="0" err="1"/>
              <a:t>vremena</a:t>
            </a:r>
            <a:r>
              <a:rPr lang="en-GB" dirty="0"/>
              <a:t> – </a:t>
            </a:r>
            <a:r>
              <a:rPr lang="en-GB" dirty="0" err="1"/>
              <a:t>ožujak</a:t>
            </a:r>
            <a:r>
              <a:rPr lang="en-GB" dirty="0"/>
              <a:t> 2024</a:t>
            </a:r>
            <a:endParaRPr lang="en-150" dirty="0"/>
          </a:p>
        </p:txBody>
      </p:sp>
      <p:pic>
        <p:nvPicPr>
          <p:cNvPr id="2" name="Content Placeholder 8">
            <a:extLst>
              <a:ext uri="{FF2B5EF4-FFF2-40B4-BE49-F238E27FC236}">
                <a16:creationId xmlns:a16="http://schemas.microsoft.com/office/drawing/2014/main" id="{BCDA3C61-8A0C-0ADA-CCF6-A7038932D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110" y="639336"/>
            <a:ext cx="7587132" cy="3466925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FF96774-37AA-70BC-E464-5AE8973F7A8B}"/>
              </a:ext>
            </a:extLst>
          </p:cNvPr>
          <p:cNvSpPr/>
          <p:nvPr/>
        </p:nvSpPr>
        <p:spPr>
          <a:xfrm>
            <a:off x="4484744" y="2906752"/>
            <a:ext cx="3536699" cy="18264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767345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37553" y="522816"/>
            <a:ext cx="7953281" cy="685111"/>
          </a:xfrm>
        </p:spPr>
        <p:txBody>
          <a:bodyPr>
            <a:noAutofit/>
          </a:bodyPr>
          <a:lstStyle/>
          <a:p>
            <a:pPr marL="0" indent="0" algn="ctr">
              <a:spcBef>
                <a:spcPts val="750"/>
              </a:spcBef>
              <a:buNone/>
            </a:pPr>
            <a:r>
              <a:rPr lang="hr-HR" sz="1600" dirty="0"/>
              <a:t>Emiru </a:t>
            </a:r>
            <a:r>
              <a:rPr lang="hr-HR" sz="1600" dirty="0" err="1"/>
              <a:t>Imamagiću</a:t>
            </a:r>
            <a:r>
              <a:rPr lang="hr-HR" sz="1600" dirty="0"/>
              <a:t>, Jurici Špoljaru, Marku </a:t>
            </a:r>
            <a:r>
              <a:rPr lang="hr-HR" sz="1600" dirty="0" err="1"/>
              <a:t>Hrženjaku</a:t>
            </a:r>
            <a:r>
              <a:rPr lang="hr-HR" sz="1600" dirty="0"/>
              <a:t>, Marku </a:t>
            </a:r>
            <a:r>
              <a:rPr lang="hr-HR" sz="1600" dirty="0" err="1"/>
              <a:t>Kvakiću</a:t>
            </a:r>
            <a:r>
              <a:rPr lang="hr-HR" sz="1600" dirty="0"/>
              <a:t>, Kristijanu </a:t>
            </a:r>
            <a:r>
              <a:rPr lang="hr-HR" sz="1600" dirty="0" err="1"/>
              <a:t>Mrklju</a:t>
            </a:r>
            <a:r>
              <a:rPr lang="hr-HR" sz="1600" dirty="0"/>
              <a:t>, Ivanu Mitroviću, Maji Arnaut i ostalim djelatnicima SRCA 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6434E-3360-4041-B191-FB7420D03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8D9BBAF-8CAD-2AFB-6977-758AD67E95EA}"/>
              </a:ext>
            </a:extLst>
          </p:cNvPr>
          <p:cNvSpPr txBox="1">
            <a:spLocks/>
          </p:cNvSpPr>
          <p:nvPr/>
        </p:nvSpPr>
        <p:spPr>
          <a:xfrm>
            <a:off x="78666" y="14092"/>
            <a:ext cx="1870876" cy="484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hr-HR" sz="2000" dirty="0"/>
              <a:t>Zahvala</a:t>
            </a:r>
          </a:p>
        </p:txBody>
      </p:sp>
      <p:sp>
        <p:nvSpPr>
          <p:cNvPr id="6" name="Rectangle 116">
            <a:extLst>
              <a:ext uri="{FF2B5EF4-FFF2-40B4-BE49-F238E27FC236}">
                <a16:creationId xmlns:a16="http://schemas.microsoft.com/office/drawing/2014/main" id="{018BCF9B-A881-4066-6C00-A271C3000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56" y="1583746"/>
            <a:ext cx="8430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2023-2027, </a:t>
            </a:r>
            <a:r>
              <a:rPr lang="en-GB" altLang="sr-Latn-RS" sz="1600" b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PhenoGeno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“Responding to innovations in phenomics and genomics in dairy cattle breeding“ HRZZ, IP-2022-10-6914</a:t>
            </a:r>
          </a:p>
        </p:txBody>
      </p:sp>
      <p:sp>
        <p:nvSpPr>
          <p:cNvPr id="7" name="Rectangle 116">
            <a:extLst>
              <a:ext uri="{FF2B5EF4-FFF2-40B4-BE49-F238E27FC236}">
                <a16:creationId xmlns:a16="http://schemas.microsoft.com/office/drawing/2014/main" id="{EA15C69D-9D28-E837-F8AA-F7BA1D4BF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56" y="2238724"/>
            <a:ext cx="8430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2023-2027, </a:t>
            </a:r>
            <a:r>
              <a:rPr lang="en-GB" altLang="sr-Latn-RS" sz="1600" b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Gabridge</a:t>
            </a:r>
            <a:r>
              <a:rPr lang="en-GB" altLang="sr-Latn-RS" sz="1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Bridging the Disciplinary Gap: Integrating Animal Genetics and Archaeology in Croatia“ HRZZ IP-2022-10-8926</a:t>
            </a:r>
          </a:p>
        </p:txBody>
      </p:sp>
      <p:pic>
        <p:nvPicPr>
          <p:cNvPr id="8" name="Picture 117">
            <a:extLst>
              <a:ext uri="{FF2B5EF4-FFF2-40B4-BE49-F238E27FC236}">
                <a16:creationId xmlns:a16="http://schemas.microsoft.com/office/drawing/2014/main" id="{A52E6D4E-FC69-DB1E-5452-9AC32D619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348" y="97891"/>
            <a:ext cx="1033289" cy="3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lonorog.tif">
            <a:extLst>
              <a:ext uri="{FF2B5EF4-FFF2-40B4-BE49-F238E27FC236}">
                <a16:creationId xmlns:a16="http://schemas.microsoft.com/office/drawing/2014/main" id="{E165DE2A-D559-451E-EFD0-CD7AF9F3A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34" y="48147"/>
            <a:ext cx="477007" cy="47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09A181-5070-D4CC-06A1-1724BD4A1491}"/>
              </a:ext>
            </a:extLst>
          </p:cNvPr>
          <p:cNvSpPr txBox="1"/>
          <p:nvPr/>
        </p:nvSpPr>
        <p:spPr>
          <a:xfrm>
            <a:off x="2169762" y="1132681"/>
            <a:ext cx="4572000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600" b="1" dirty="0" err="1"/>
              <a:t>Srce</a:t>
            </a:r>
            <a:r>
              <a:rPr lang="en-GB" sz="1600" b="1" dirty="0"/>
              <a:t> Café: </a:t>
            </a:r>
            <a:r>
              <a:rPr lang="en-GB" sz="1600" b="1" dirty="0" err="1"/>
              <a:t>Srijeda</a:t>
            </a:r>
            <a:r>
              <a:rPr lang="en-GB" sz="1600" b="1" dirty="0"/>
              <a:t> s </a:t>
            </a:r>
            <a:r>
              <a:rPr lang="en-GB" sz="1600" b="1" dirty="0" err="1"/>
              <a:t>naprednim</a:t>
            </a:r>
            <a:r>
              <a:rPr lang="en-GB" sz="1600" b="1" dirty="0"/>
              <a:t> </a:t>
            </a:r>
            <a:r>
              <a:rPr lang="en-GB" sz="1600" b="1" dirty="0" err="1"/>
              <a:t>računanjem</a:t>
            </a:r>
            <a:endParaRPr lang="en-HR" sz="1600" b="1" dirty="0"/>
          </a:p>
        </p:txBody>
      </p:sp>
    </p:spTree>
    <p:extLst>
      <p:ext uri="{BB962C8B-B14F-4D97-AF65-F5344CB8AC3E}">
        <p14:creationId xmlns:p14="http://schemas.microsoft.com/office/powerpoint/2010/main" val="251854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pic>
        <p:nvPicPr>
          <p:cNvPr id="2" name="Picture 1" descr="slonorog.tif">
            <a:extLst>
              <a:ext uri="{FF2B5EF4-FFF2-40B4-BE49-F238E27FC236}">
                <a16:creationId xmlns:a16="http://schemas.microsoft.com/office/drawing/2014/main" id="{91B8AFC5-560B-4D1C-1D97-5100030368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7554" y="50233"/>
            <a:ext cx="871870" cy="867648"/>
          </a:xfrm>
          <a:prstGeom prst="rect">
            <a:avLst/>
          </a:prstGeom>
        </p:spPr>
      </p:pic>
      <p:pic>
        <p:nvPicPr>
          <p:cNvPr id="24" name="Picture 23" descr="A person wearing glasses and a blue shirt&#10;&#10;Description automatically generated with low confidence">
            <a:extLst>
              <a:ext uri="{FF2B5EF4-FFF2-40B4-BE49-F238E27FC236}">
                <a16:creationId xmlns:a16="http://schemas.microsoft.com/office/drawing/2014/main" id="{98744A66-C4B6-AF4B-A76C-C8CA941717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4" t="13793" r="7749"/>
          <a:stretch/>
        </p:blipFill>
        <p:spPr>
          <a:xfrm>
            <a:off x="761742" y="1022012"/>
            <a:ext cx="1048799" cy="1166368"/>
          </a:xfrm>
          <a:prstGeom prst="ellipse">
            <a:avLst/>
          </a:prstGeom>
        </p:spPr>
      </p:pic>
      <p:pic>
        <p:nvPicPr>
          <p:cNvPr id="25" name="Slika 7">
            <a:extLst>
              <a:ext uri="{FF2B5EF4-FFF2-40B4-BE49-F238E27FC236}">
                <a16:creationId xmlns:a16="http://schemas.microsoft.com/office/drawing/2014/main" id="{6751992B-7947-106A-349A-7F76F1278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581" y="65615"/>
            <a:ext cx="1247312" cy="78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6">
            <a:extLst>
              <a:ext uri="{FF2B5EF4-FFF2-40B4-BE49-F238E27FC236}">
                <a16:creationId xmlns:a16="http://schemas.microsoft.com/office/drawing/2014/main" id="{6C9353E1-77CD-558D-1C6A-4C0E45C4CA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6217" y="27924"/>
            <a:ext cx="3893287" cy="738664"/>
          </a:xfrm>
          <a:prstGeom prst="rect">
            <a:avLst/>
          </a:prstGeom>
          <a:noFill/>
          <a:ln w="57150"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en-GB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GB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imal</a:t>
            </a:r>
            <a:r>
              <a:rPr lang="en-GB" sz="20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</a:t>
            </a:r>
            <a:r>
              <a:rPr lang="en-GB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etics</a:t>
            </a:r>
            <a:r>
              <a:rPr lang="en-GB" sz="20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sr-Latn-RS" sz="200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sr-Latn-RS" sz="200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angen.agr.hr</a:t>
            </a:r>
            <a:r>
              <a:rPr lang="en-GB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1" name="Picture 30" descr="Photo 16.03.2016. 11 39 48.jpg">
            <a:extLst>
              <a:ext uri="{FF2B5EF4-FFF2-40B4-BE49-F238E27FC236}">
                <a16:creationId xmlns:a16="http://schemas.microsoft.com/office/drawing/2014/main" id="{224E0B62-4F96-9992-0B8F-5067383F734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25254" b="6"/>
          <a:stretch/>
        </p:blipFill>
        <p:spPr>
          <a:xfrm>
            <a:off x="2411074" y="1099170"/>
            <a:ext cx="1083141" cy="1083141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pic>
        <p:nvPicPr>
          <p:cNvPr id="32" name="Picture 9" descr="Cubric_Curik_Vlatka.png">
            <a:extLst>
              <a:ext uri="{FF2B5EF4-FFF2-40B4-BE49-F238E27FC236}">
                <a16:creationId xmlns:a16="http://schemas.microsoft.com/office/drawing/2014/main" id="{281C4C25-11CB-7A52-6A31-965515E2CF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-3"/>
          <a:stretch/>
        </p:blipFill>
        <p:spPr bwMode="auto">
          <a:xfrm>
            <a:off x="4594773" y="1042645"/>
            <a:ext cx="1140946" cy="1140946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F457F8FC-3A17-0D02-5983-3392956BB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2" y="2691262"/>
            <a:ext cx="1098297" cy="1174540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Vladimir_Brajkovic.png">
            <a:extLst>
              <a:ext uri="{FF2B5EF4-FFF2-40B4-BE49-F238E27FC236}">
                <a16:creationId xmlns:a16="http://schemas.microsoft.com/office/drawing/2014/main" id="{8D676076-830F-2799-0792-54AACCEE5C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r="-10" b="240"/>
          <a:stretch/>
        </p:blipFill>
        <p:spPr>
          <a:xfrm>
            <a:off x="2411074" y="2712761"/>
            <a:ext cx="1137412" cy="1137412"/>
          </a:xfrm>
          <a:custGeom>
            <a:avLst/>
            <a:gdLst>
              <a:gd name="connsiteX0" fmla="*/ 1424793 w 2849586"/>
              <a:gd name="connsiteY0" fmla="*/ 0 h 2849586"/>
              <a:gd name="connsiteX1" fmla="*/ 2849586 w 2849586"/>
              <a:gd name="connsiteY1" fmla="*/ 1424793 h 2849586"/>
              <a:gd name="connsiteX2" fmla="*/ 1424793 w 2849586"/>
              <a:gd name="connsiteY2" fmla="*/ 2849586 h 2849586"/>
              <a:gd name="connsiteX3" fmla="*/ 0 w 2849586"/>
              <a:gd name="connsiteY3" fmla="*/ 1424793 h 2849586"/>
              <a:gd name="connsiteX4" fmla="*/ 1424793 w 2849586"/>
              <a:gd name="connsiteY4" fmla="*/ 0 h 284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9586" h="2849586">
                <a:moveTo>
                  <a:pt x="1424793" y="0"/>
                </a:moveTo>
                <a:cubicBezTo>
                  <a:pt x="2211684" y="0"/>
                  <a:pt x="2849586" y="637902"/>
                  <a:pt x="2849586" y="1424793"/>
                </a:cubicBezTo>
                <a:cubicBezTo>
                  <a:pt x="2849586" y="2211684"/>
                  <a:pt x="2211684" y="2849586"/>
                  <a:pt x="1424793" y="2849586"/>
                </a:cubicBezTo>
                <a:cubicBezTo>
                  <a:pt x="637902" y="2849586"/>
                  <a:pt x="0" y="2211684"/>
                  <a:pt x="0" y="1424793"/>
                </a:cubicBezTo>
                <a:cubicBezTo>
                  <a:pt x="0" y="637902"/>
                  <a:pt x="637902" y="0"/>
                  <a:pt x="1424793" y="0"/>
                </a:cubicBezTo>
                <a:close/>
              </a:path>
            </a:pathLst>
          </a:custGeom>
        </p:spPr>
      </p:pic>
      <p:sp>
        <p:nvSpPr>
          <p:cNvPr id="37" name="Rectangle 6">
            <a:extLst>
              <a:ext uri="{FF2B5EF4-FFF2-40B4-BE49-F238E27FC236}">
                <a16:creationId xmlns:a16="http://schemas.microsoft.com/office/drawing/2014/main" id="{7EB4E439-0D81-FAB5-4B18-AE815BDA2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796" y="2175874"/>
            <a:ext cx="10743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err="1">
                <a:latin typeface="+mj-lt"/>
              </a:rPr>
              <a:t>Ino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 err="1">
                <a:latin typeface="+mj-lt"/>
              </a:rPr>
              <a:t>Čurik</a:t>
            </a:r>
            <a:endParaRPr lang="en-GB" altLang="en-US" sz="1600" dirty="0">
              <a:latin typeface="+mj-lt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8BF740EB-54B2-0C7D-3E4F-33A462761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852" y="2175874"/>
            <a:ext cx="20088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Maja </a:t>
            </a:r>
            <a:r>
              <a:rPr lang="en-GB" altLang="en-US" sz="1600" dirty="0" err="1">
                <a:latin typeface="+mj-lt"/>
              </a:rPr>
              <a:t>Ferenčaković</a:t>
            </a:r>
            <a:endParaRPr lang="en-GB" altLang="en-US" sz="1600" dirty="0">
              <a:latin typeface="+mj-lt"/>
            </a:endParaRP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F3371387-1EF4-3ECC-F394-B55253EE2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674" y="2172897"/>
            <a:ext cx="20778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 err="1">
                <a:latin typeface="+mj-lt"/>
              </a:rPr>
              <a:t>Vlatka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 err="1">
                <a:latin typeface="+mj-lt"/>
              </a:rPr>
              <a:t>Čubrić</a:t>
            </a:r>
            <a:r>
              <a:rPr lang="en-GB" altLang="en-US" sz="1600" dirty="0">
                <a:latin typeface="+mj-lt"/>
              </a:rPr>
              <a:t> </a:t>
            </a:r>
            <a:r>
              <a:rPr lang="en-GB" altLang="en-US" sz="1600" dirty="0" err="1">
                <a:latin typeface="+mj-lt"/>
              </a:rPr>
              <a:t>Čurik</a:t>
            </a:r>
            <a:endParaRPr lang="en-GB" altLang="en-US" sz="1600" dirty="0">
              <a:latin typeface="+mj-lt"/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7CDC77D7-004A-919E-8081-B8EB9D407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8898" y="2168979"/>
            <a:ext cx="13821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Ivana </a:t>
            </a:r>
            <a:r>
              <a:rPr lang="en-GB" altLang="en-US" sz="1600" dirty="0" err="1">
                <a:latin typeface="+mj-lt"/>
              </a:rPr>
              <a:t>Držaić</a:t>
            </a:r>
            <a:endParaRPr lang="en-GB" altLang="en-US" sz="1600" dirty="0">
              <a:latin typeface="+mj-lt"/>
            </a:endParaRP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ABBAF192-9E1B-BC4F-275C-A9041EE108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695" y="3849442"/>
            <a:ext cx="15311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Mario Shihabi</a:t>
            </a:r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4A45BED0-D5CA-E817-437A-78307D820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835" y="3844713"/>
            <a:ext cx="19768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600" dirty="0">
                <a:latin typeface="+mj-lt"/>
              </a:rPr>
              <a:t>Vladimir </a:t>
            </a:r>
            <a:r>
              <a:rPr lang="en-GB" altLang="en-US" sz="1600" dirty="0" err="1">
                <a:latin typeface="+mj-lt"/>
              </a:rPr>
              <a:t>Brajković</a:t>
            </a:r>
            <a:endParaRPr lang="en-GB" altLang="en-US" sz="1600" dirty="0">
              <a:latin typeface="+mj-lt"/>
            </a:endParaRPr>
          </a:p>
        </p:txBody>
      </p:sp>
      <p:pic>
        <p:nvPicPr>
          <p:cNvPr id="49" name="Picture 48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9203AB9-7DA8-AF2F-BAA3-78C5D8C74C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264" y="987458"/>
            <a:ext cx="1140946" cy="121394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9BF259-474F-FABF-E6B4-0A3FC72E7268}"/>
              </a:ext>
            </a:extLst>
          </p:cNvPr>
          <p:cNvSpPr txBox="1"/>
          <p:nvPr/>
        </p:nvSpPr>
        <p:spPr>
          <a:xfrm>
            <a:off x="4557647" y="2588955"/>
            <a:ext cx="45863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Dinko Novosel, </a:t>
            </a:r>
            <a:r>
              <a:rPr lang="en-GB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Hrvatski</a:t>
            </a:r>
            <a:r>
              <a:rPr lang="en-GB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veterinarski</a:t>
            </a:r>
            <a:r>
              <a:rPr lang="en-GB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institute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Preston Miracle, </a:t>
            </a:r>
            <a:r>
              <a:rPr lang="en-GB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University of Cambridge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Gregor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Gorjanc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Ivan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Pocrnić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Roslin Institute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Strahil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Ristov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Dalibor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Hršak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GB" altLang="en-US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Ruđer</a:t>
            </a:r>
            <a:r>
              <a:rPr lang="en-GB" altLang="en-US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Bošković</a:t>
            </a:r>
            <a:endParaRPr lang="en-GB" altLang="en-US" sz="1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Boris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Lukić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Nikola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Raguž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FAZOS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Johann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Sölkner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Vienna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Luboš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Vostry</a:t>
            </a:r>
            <a:r>
              <a:rPr lang="en-GB" altLang="en-US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University</a:t>
            </a:r>
          </a:p>
          <a:p>
            <a:pPr>
              <a:spcBef>
                <a:spcPct val="0"/>
              </a:spcBef>
              <a:defRPr/>
            </a:pP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Marija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Špehar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Minstarstvo</a:t>
            </a:r>
            <a:r>
              <a:rPr lang="en-GB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poljoprivrede</a:t>
            </a:r>
            <a:endParaRPr lang="en-GB" alt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GB" alt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István</a:t>
            </a:r>
            <a:r>
              <a:rPr lang="en-GB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Nagy, </a:t>
            </a:r>
            <a:r>
              <a:rPr lang="en-GB" alt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Kaposvár</a:t>
            </a:r>
            <a:r>
              <a:rPr lang="en-GB" alt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680946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00660B-8445-4540-8201-54848F96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13" y="101600"/>
            <a:ext cx="7886700" cy="484436"/>
          </a:xfrm>
        </p:spPr>
        <p:txBody>
          <a:bodyPr>
            <a:normAutofit/>
          </a:bodyPr>
          <a:lstStyle/>
          <a:p>
            <a:r>
              <a:rPr lang="hr-HR" dirty="0"/>
              <a:t>Studiji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565E6-E4CC-D0AD-67C6-EE3DFF1B5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613" y="686553"/>
            <a:ext cx="7886700" cy="23667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1800" b="1" dirty="0"/>
              <a:t>Diplomski studij Genetika i oplemenjivanje životinja</a:t>
            </a:r>
            <a:endParaRPr lang="en-GB" sz="1800" b="1" dirty="0"/>
          </a:p>
          <a:p>
            <a:r>
              <a:rPr lang="en-GB" sz="1600" dirty="0"/>
              <a:t>Biometrika</a:t>
            </a:r>
          </a:p>
          <a:p>
            <a:r>
              <a:rPr lang="en-GB" sz="1600" dirty="0"/>
              <a:t>Konzervacijska genetika</a:t>
            </a:r>
          </a:p>
          <a:p>
            <a:r>
              <a:rPr lang="en-GB" sz="1600" dirty="0"/>
              <a:t>Kvantitativna genetika</a:t>
            </a:r>
          </a:p>
          <a:p>
            <a:r>
              <a:rPr lang="en-GB" sz="1600" dirty="0"/>
              <a:t>Molekularna genetika</a:t>
            </a:r>
          </a:p>
          <a:p>
            <a:r>
              <a:rPr lang="en-GB" sz="1600" dirty="0"/>
              <a:t>Populacijska genetika</a:t>
            </a:r>
          </a:p>
          <a:p>
            <a:r>
              <a:rPr lang="en-GB" sz="1600" dirty="0"/>
              <a:t>Varijabilnost Y kromosoma i </a:t>
            </a:r>
            <a:r>
              <a:rPr lang="en-GB" sz="1600" dirty="0" err="1"/>
              <a:t>mtDNA</a:t>
            </a:r>
            <a:endParaRPr lang="en-GB" sz="1600" dirty="0"/>
          </a:p>
          <a:p>
            <a:r>
              <a:rPr lang="en-GB" sz="1600" dirty="0" err="1">
                <a:solidFill>
                  <a:srgbClr val="0070C0"/>
                </a:solidFill>
              </a:rPr>
              <a:t>Primjena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err="1">
                <a:solidFill>
                  <a:srgbClr val="0070C0"/>
                </a:solidFill>
              </a:rPr>
              <a:t>bioinformtičkih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err="1">
                <a:solidFill>
                  <a:srgbClr val="0070C0"/>
                </a:solidFill>
              </a:rPr>
              <a:t>alata</a:t>
            </a:r>
            <a:r>
              <a:rPr lang="en-GB" sz="1600" dirty="0">
                <a:solidFill>
                  <a:srgbClr val="0070C0"/>
                </a:solidFill>
              </a:rPr>
              <a:t> u </a:t>
            </a:r>
            <a:r>
              <a:rPr lang="en-GB" sz="1600" dirty="0" err="1">
                <a:solidFill>
                  <a:srgbClr val="0070C0"/>
                </a:solidFill>
              </a:rPr>
              <a:t>analizi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err="1">
                <a:solidFill>
                  <a:srgbClr val="0070C0"/>
                </a:solidFill>
              </a:rPr>
              <a:t>genoma</a:t>
            </a:r>
            <a:endParaRPr lang="en-GB" sz="1600" dirty="0"/>
          </a:p>
          <a:p>
            <a:pPr marL="0" indent="0">
              <a:buNone/>
            </a:pPr>
            <a:endParaRPr lang="en-HR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1D61B1-660E-CE2F-690F-5F5970D129AE}"/>
              </a:ext>
            </a:extLst>
          </p:cNvPr>
          <p:cNvSpPr txBox="1">
            <a:spLocks/>
          </p:cNvSpPr>
          <p:nvPr/>
        </p:nvSpPr>
        <p:spPr>
          <a:xfrm>
            <a:off x="224613" y="3053280"/>
            <a:ext cx="7886700" cy="7242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100" b="1" dirty="0" err="1"/>
              <a:t>Poslijediplomski</a:t>
            </a:r>
            <a:r>
              <a:rPr lang="en-GB" sz="2100" b="1" dirty="0"/>
              <a:t> </a:t>
            </a:r>
            <a:r>
              <a:rPr lang="en-GB" sz="2100" b="1" dirty="0" err="1"/>
              <a:t>doktorski</a:t>
            </a:r>
            <a:r>
              <a:rPr lang="en-GB" sz="2100" b="1" dirty="0"/>
              <a:t> </a:t>
            </a:r>
            <a:r>
              <a:rPr lang="en-GB" sz="2100" b="1" dirty="0" err="1"/>
              <a:t>studij</a:t>
            </a:r>
            <a:r>
              <a:rPr lang="en-GB" sz="2100" b="1" dirty="0"/>
              <a:t> </a:t>
            </a:r>
            <a:r>
              <a:rPr lang="en-GB" sz="2100" b="1" dirty="0" err="1"/>
              <a:t>Poljoprivredne</a:t>
            </a:r>
            <a:r>
              <a:rPr lang="en-GB" sz="2100" b="1" dirty="0"/>
              <a:t> </a:t>
            </a:r>
            <a:r>
              <a:rPr lang="en-GB" sz="2100" b="1" dirty="0" err="1"/>
              <a:t>znanosti</a:t>
            </a:r>
            <a:endParaRPr lang="en-GB" sz="2100" b="1" dirty="0"/>
          </a:p>
          <a:p>
            <a:r>
              <a:rPr lang="en-GB" sz="2100" dirty="0"/>
              <a:t>Populacijska i </a:t>
            </a:r>
            <a:r>
              <a:rPr lang="en-GB" sz="2100" dirty="0" err="1"/>
              <a:t>kvantitativna</a:t>
            </a:r>
            <a:r>
              <a:rPr lang="en-GB" sz="2100" dirty="0"/>
              <a:t> genetika u životinja</a:t>
            </a:r>
          </a:p>
          <a:p>
            <a:r>
              <a:rPr lang="en-GB" sz="2100" dirty="0" err="1">
                <a:solidFill>
                  <a:srgbClr val="0070C0"/>
                </a:solidFill>
              </a:rPr>
              <a:t>Analiza</a:t>
            </a:r>
            <a:r>
              <a:rPr lang="en-GB" sz="2100" dirty="0">
                <a:solidFill>
                  <a:srgbClr val="0070C0"/>
                </a:solidFill>
              </a:rPr>
              <a:t> </a:t>
            </a:r>
            <a:r>
              <a:rPr lang="en-GB" sz="2100" dirty="0" err="1">
                <a:solidFill>
                  <a:srgbClr val="0070C0"/>
                </a:solidFill>
              </a:rPr>
              <a:t>genomskih</a:t>
            </a:r>
            <a:r>
              <a:rPr lang="en-GB" sz="2100" dirty="0">
                <a:solidFill>
                  <a:srgbClr val="0070C0"/>
                </a:solidFill>
              </a:rPr>
              <a:t> </a:t>
            </a:r>
            <a:r>
              <a:rPr lang="en-GB" sz="2100" dirty="0" err="1">
                <a:solidFill>
                  <a:srgbClr val="0070C0"/>
                </a:solidFill>
              </a:rPr>
              <a:t>podataka</a:t>
            </a:r>
            <a:endParaRPr lang="en-GB" sz="2100" dirty="0"/>
          </a:p>
          <a:p>
            <a:endParaRPr lang="en-GB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HR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D25DCF6-543B-26A5-0AA2-A07AB56E5D5F}"/>
              </a:ext>
            </a:extLst>
          </p:cNvPr>
          <p:cNvSpPr txBox="1">
            <a:spLocks/>
          </p:cNvSpPr>
          <p:nvPr/>
        </p:nvSpPr>
        <p:spPr>
          <a:xfrm>
            <a:off x="224613" y="3898572"/>
            <a:ext cx="5675497" cy="62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>
                <a:solidFill>
                  <a:schemeClr val="accent6"/>
                </a:solidFill>
              </a:rPr>
              <a:t>Laboratorij</a:t>
            </a:r>
            <a:r>
              <a:rPr lang="en-GB" sz="1600" b="1" dirty="0">
                <a:solidFill>
                  <a:schemeClr val="accent6"/>
                </a:solidFill>
              </a:rPr>
              <a:t> za </a:t>
            </a:r>
            <a:r>
              <a:rPr lang="en-GB" sz="1600" b="1" dirty="0" err="1">
                <a:solidFill>
                  <a:schemeClr val="accent6"/>
                </a:solidFill>
              </a:rPr>
              <a:t>konzervacijsku</a:t>
            </a:r>
            <a:r>
              <a:rPr lang="en-GB" sz="1600" b="1" dirty="0">
                <a:solidFill>
                  <a:schemeClr val="accent6"/>
                </a:solidFill>
              </a:rPr>
              <a:t> </a:t>
            </a:r>
            <a:r>
              <a:rPr lang="en-GB" sz="1600" b="1" dirty="0" err="1">
                <a:solidFill>
                  <a:schemeClr val="accent6"/>
                </a:solidFill>
              </a:rPr>
              <a:t>genetiku</a:t>
            </a:r>
            <a:endParaRPr lang="en-GB" sz="1600" b="1" dirty="0">
              <a:solidFill>
                <a:schemeClr val="accent6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600" b="1" dirty="0" err="1">
                <a:solidFill>
                  <a:srgbClr val="002060"/>
                </a:solidFill>
              </a:rPr>
              <a:t>Laboratorij</a:t>
            </a:r>
            <a:r>
              <a:rPr lang="en-GB" sz="1600" b="1" dirty="0">
                <a:solidFill>
                  <a:srgbClr val="002060"/>
                </a:solidFill>
              </a:rPr>
              <a:t> za </a:t>
            </a:r>
            <a:r>
              <a:rPr lang="en-GB" sz="1600" b="1" dirty="0" err="1">
                <a:solidFill>
                  <a:srgbClr val="002060"/>
                </a:solidFill>
              </a:rPr>
              <a:t>arheogenetiku</a:t>
            </a:r>
            <a:endParaRPr lang="en-GB" sz="1400" dirty="0">
              <a:solidFill>
                <a:srgbClr val="00206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sz="1600" dirty="0"/>
          </a:p>
          <a:p>
            <a:pPr marL="0" indent="0">
              <a:buFont typeface="Arial" panose="020B0604020202020204" pitchFamily="34" charset="0"/>
              <a:buNone/>
            </a:pP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555411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6A6001-4721-31C4-2139-5DF59C70A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81FE115-E837-2477-D010-F574A5F14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744" y="198692"/>
            <a:ext cx="5883342" cy="40011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en-US" sz="2000" dirty="0">
                <a:solidFill>
                  <a:schemeClr val="tx2"/>
                </a:solidFill>
                <a:latin typeface="+mn-lt"/>
              </a:rPr>
              <a:t>Zašto koristimo usluge naprednog računanja?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654E1FC-FBCF-D84D-43D6-3957AD86A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07086" y="195674"/>
            <a:ext cx="457200" cy="4572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B7DEED3-254D-EEBF-F557-CBCA3600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44" y="736706"/>
            <a:ext cx="8664139" cy="2366727"/>
          </a:xfrm>
        </p:spPr>
        <p:txBody>
          <a:bodyPr>
            <a:normAutofit/>
          </a:bodyPr>
          <a:lstStyle/>
          <a:p>
            <a:r>
              <a:rPr lang="hr-HR" altLang="en-US" sz="1600" dirty="0">
                <a:solidFill>
                  <a:schemeClr val="tx2"/>
                </a:solidFill>
                <a:latin typeface="+mn-lt"/>
              </a:rPr>
              <a:t>Neizostavan alat u </a:t>
            </a:r>
            <a:r>
              <a:rPr lang="hr-HR" altLang="en-US" sz="1600" dirty="0" err="1">
                <a:solidFill>
                  <a:schemeClr val="tx2"/>
                </a:solidFill>
                <a:latin typeface="+mn-lt"/>
              </a:rPr>
              <a:t>genomici</a:t>
            </a:r>
            <a:r>
              <a:rPr lang="hr-HR" altLang="en-US" sz="1600" dirty="0">
                <a:solidFill>
                  <a:schemeClr val="tx2"/>
                </a:solidFill>
                <a:latin typeface="+mn-lt"/>
              </a:rPr>
              <a:t> – veliki podaci – potreba za jačim računalnim kapacitetima</a:t>
            </a:r>
          </a:p>
          <a:p>
            <a:endParaRPr lang="hr-HR" altLang="en-US" sz="1600" dirty="0">
              <a:solidFill>
                <a:schemeClr val="tx2"/>
              </a:solidFill>
              <a:latin typeface="+mn-lt"/>
            </a:endParaRPr>
          </a:p>
          <a:p>
            <a:r>
              <a:rPr lang="hr-HR" altLang="en-US" sz="1600" b="0" dirty="0">
                <a:latin typeface="+mj-lt"/>
              </a:rPr>
              <a:t>Korištenje jačih računalnih kapaciteta – potencijalna prednost!</a:t>
            </a:r>
          </a:p>
          <a:p>
            <a:pPr marL="0" indent="0">
              <a:buNone/>
            </a:pPr>
            <a:endParaRPr lang="hr-HR" altLang="en-US" sz="1600" dirty="0">
              <a:solidFill>
                <a:schemeClr val="tx2"/>
              </a:solidFill>
              <a:latin typeface="+mn-lt"/>
            </a:endParaRPr>
          </a:p>
          <a:p>
            <a:r>
              <a:rPr lang="hr-HR" altLang="en-US" sz="1600" dirty="0">
                <a:solidFill>
                  <a:srgbClr val="605F62"/>
                </a:solidFill>
                <a:latin typeface="+mn-lt"/>
              </a:rPr>
              <a:t>Bolja znanstvena istraživanja – publikacije u elitnim časopisima</a:t>
            </a:r>
          </a:p>
          <a:p>
            <a:endParaRPr lang="hr-HR" altLang="en-US" sz="1600" dirty="0">
              <a:solidFill>
                <a:schemeClr val="tx2"/>
              </a:solidFill>
              <a:latin typeface="+mn-lt"/>
            </a:endParaRPr>
          </a:p>
          <a:p>
            <a:r>
              <a:rPr lang="hr-HR" altLang="en-US" sz="1600" dirty="0">
                <a:latin typeface="+mj-lt"/>
              </a:rPr>
              <a:t>Edukacija studenata na razini diplomskog i poslijediplomskog studija </a:t>
            </a:r>
            <a:endParaRPr lang="hr-HR" altLang="en-US" sz="1600" b="0" dirty="0">
              <a:latin typeface="+mj-lt"/>
            </a:endParaRPr>
          </a:p>
          <a:p>
            <a:endParaRPr lang="hr-HR" altLang="en-US" sz="1600" dirty="0">
              <a:solidFill>
                <a:schemeClr val="tx2"/>
              </a:solidFill>
              <a:latin typeface="+mn-lt"/>
            </a:endParaRP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HR" dirty="0"/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CDA5D7C-53D6-2C01-498A-9A1310325E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2" r="3552" b="25142"/>
          <a:stretch/>
        </p:blipFill>
        <p:spPr>
          <a:xfrm>
            <a:off x="1630281" y="3010496"/>
            <a:ext cx="1524627" cy="138412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77EF04-7E2B-2F0A-0027-AE85F7D3AB39}"/>
              </a:ext>
            </a:extLst>
          </p:cNvPr>
          <p:cNvSpPr txBox="1">
            <a:spLocks/>
          </p:cNvSpPr>
          <p:nvPr/>
        </p:nvSpPr>
        <p:spPr>
          <a:xfrm>
            <a:off x="4282210" y="4427052"/>
            <a:ext cx="3677270" cy="307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altLang="en-US" sz="1400" dirty="0" err="1">
                <a:solidFill>
                  <a:schemeClr val="tx2"/>
                </a:solidFill>
              </a:rPr>
              <a:t>Genom</a:t>
            </a:r>
            <a:r>
              <a:rPr lang="en-GB" altLang="en-US" sz="1400" dirty="0">
                <a:solidFill>
                  <a:schemeClr val="tx2"/>
                </a:solidFill>
              </a:rPr>
              <a:t> 30x (3*10</a:t>
            </a:r>
            <a:r>
              <a:rPr lang="en-GB" altLang="en-US" sz="1400" baseline="30000" dirty="0">
                <a:solidFill>
                  <a:schemeClr val="tx2"/>
                </a:solidFill>
              </a:rPr>
              <a:t>9</a:t>
            </a:r>
            <a:r>
              <a:rPr lang="en-GB" altLang="en-US" sz="1400" dirty="0">
                <a:solidFill>
                  <a:schemeClr val="tx2"/>
                </a:solidFill>
              </a:rPr>
              <a:t> bp) </a:t>
            </a:r>
            <a:r>
              <a:rPr lang="hr-HR" sz="1400" b="1" i="0" u="none" strike="noStrike" dirty="0">
                <a:solidFill>
                  <a:srgbClr val="333333"/>
                </a:solidFill>
                <a:effectLst/>
              </a:rPr>
              <a:t>~</a:t>
            </a:r>
            <a:r>
              <a:rPr lang="hr-HR" altLang="en-US" sz="1400" dirty="0">
                <a:solidFill>
                  <a:schemeClr val="tx2"/>
                </a:solidFill>
              </a:rPr>
              <a:t>50GB/jedinka</a:t>
            </a:r>
            <a:endParaRPr lang="en-GB" altLang="en-US" sz="1400" dirty="0">
              <a:solidFill>
                <a:schemeClr val="tx2"/>
              </a:solidFill>
            </a:endParaRPr>
          </a:p>
        </p:txBody>
      </p:sp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AC37968-8D76-F820-2CA8-10ECF84F77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6" b="25142"/>
          <a:stretch/>
        </p:blipFill>
        <p:spPr>
          <a:xfrm>
            <a:off x="5061772" y="3022671"/>
            <a:ext cx="1602514" cy="1384123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6C4B73D1-F055-783C-2C86-A95043EC4767}"/>
              </a:ext>
            </a:extLst>
          </p:cNvPr>
          <p:cNvSpPr/>
          <p:nvPr/>
        </p:nvSpPr>
        <p:spPr>
          <a:xfrm>
            <a:off x="3949719" y="3673182"/>
            <a:ext cx="317241" cy="20802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633FAF-2575-84EF-BB12-849DA05F5A8B}"/>
              </a:ext>
            </a:extLst>
          </p:cNvPr>
          <p:cNvSpPr txBox="1"/>
          <p:nvPr/>
        </p:nvSpPr>
        <p:spPr>
          <a:xfrm>
            <a:off x="1184520" y="4394619"/>
            <a:ext cx="29860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BovineHD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800K </a:t>
            </a:r>
            <a:r>
              <a:rPr lang="hr-HR" sz="14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27MB/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jedinka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2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00660B-8445-4540-8201-54848F96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94" y="78533"/>
            <a:ext cx="7886700" cy="484436"/>
          </a:xfrm>
        </p:spPr>
        <p:txBody>
          <a:bodyPr>
            <a:normAutofit/>
          </a:bodyPr>
          <a:lstStyle/>
          <a:p>
            <a:r>
              <a:rPr lang="hr-HR" sz="2000" dirty="0"/>
              <a:t>Aktivni projekti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9" name="Rectangle 116">
            <a:extLst>
              <a:ext uri="{FF2B5EF4-FFF2-40B4-BE49-F238E27FC236}">
                <a16:creationId xmlns:a16="http://schemas.microsoft.com/office/drawing/2014/main" id="{393F8E41-8BA7-0AAD-4E4A-C6552C5CD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92" y="579447"/>
            <a:ext cx="8430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2023-2027, </a:t>
            </a:r>
            <a:r>
              <a:rPr lang="en-GB" altLang="sr-Latn-RS" sz="1600" b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PhenoGeno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Odgovor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inovacije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fenomici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genomici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oplemenjivanju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mliječnih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goveda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HRZZ, IP-2022-10-6914,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Čurik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Rectangle 116">
            <a:extLst>
              <a:ext uri="{FF2B5EF4-FFF2-40B4-BE49-F238E27FC236}">
                <a16:creationId xmlns:a16="http://schemas.microsoft.com/office/drawing/2014/main" id="{D3FAB88A-F13E-9607-0061-C784A623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93" y="1191052"/>
            <a:ext cx="8430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2023-2027, </a:t>
            </a:r>
            <a:r>
              <a:rPr lang="en-GB" altLang="sr-Latn-RS" sz="1600" b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Gabridge</a:t>
            </a:r>
            <a:r>
              <a:rPr lang="en-GB" altLang="sr-Latn-RS" sz="16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Premošćivanje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disciplinarnog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jaza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integracija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animalne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genetike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arheologije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Hrvatskoj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HRZZ IP-2022-10-8926,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Vlatka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Čubrić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Čurik</a:t>
            </a:r>
            <a:endParaRPr lang="en-GB" altLang="sr-Latn-RS" sz="1600" b="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16">
            <a:extLst>
              <a:ext uri="{FF2B5EF4-FFF2-40B4-BE49-F238E27FC236}">
                <a16:creationId xmlns:a16="http://schemas.microsoft.com/office/drawing/2014/main" id="{5A1B55FF-74FF-D6E4-746E-150E62E20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93" y="3465354"/>
            <a:ext cx="54736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2014-2018, </a:t>
            </a:r>
            <a:r>
              <a:rPr lang="en-GB" altLang="sr-Latn-RS" sz="1600" b="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Mitotauromics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altLang="en-US" sz="1600" b="0" dirty="0">
                <a:solidFill>
                  <a:srgbClr val="605F62"/>
                </a:solidFill>
                <a:latin typeface="+mn-lt"/>
                <a:cs typeface="Arial" panose="020B0604020202020204" pitchFamily="34" charset="0"/>
              </a:rPr>
              <a:t>HRZZ IP-11-2013-9070</a:t>
            </a:r>
            <a:endParaRPr lang="en-GB" altLang="sr-Latn-RS" sz="1600" b="0" dirty="0">
              <a:solidFill>
                <a:srgbClr val="605F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116">
            <a:extLst>
              <a:ext uri="{FF2B5EF4-FFF2-40B4-BE49-F238E27FC236}">
                <a16:creationId xmlns:a16="http://schemas.microsoft.com/office/drawing/2014/main" id="{7C925E61-185F-A665-3955-BC9C7FC4B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93" y="3124942"/>
            <a:ext cx="461874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2018-2022, Anagrams, HRZZ IP-2018-01-8708</a:t>
            </a:r>
          </a:p>
        </p:txBody>
      </p:sp>
      <p:pic>
        <p:nvPicPr>
          <p:cNvPr id="7" name="Picture 6" descr="A picture containing text, weapon, clipart&#10;&#10;Description automatically generated">
            <a:extLst>
              <a:ext uri="{FF2B5EF4-FFF2-40B4-BE49-F238E27FC236}">
                <a16:creationId xmlns:a16="http://schemas.microsoft.com/office/drawing/2014/main" id="{6F4949AA-49A6-B214-E31E-39F7F6BEC4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7" t="-2100" r="18289" b="-1"/>
          <a:stretch/>
        </p:blipFill>
        <p:spPr>
          <a:xfrm>
            <a:off x="7862833" y="3772506"/>
            <a:ext cx="753350" cy="776023"/>
          </a:xfrm>
          <a:prstGeom prst="rect">
            <a:avLst/>
          </a:prstGeom>
        </p:spPr>
      </p:pic>
      <p:sp>
        <p:nvSpPr>
          <p:cNvPr id="11" name="Rectangle 116">
            <a:extLst>
              <a:ext uri="{FF2B5EF4-FFF2-40B4-BE49-F238E27FC236}">
                <a16:creationId xmlns:a16="http://schemas.microsoft.com/office/drawing/2014/main" id="{8D346B02-432A-B9C1-1C66-2B032C26A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754" y="4234498"/>
            <a:ext cx="2297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sr-Latn-RS" sz="1600" b="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mitogenom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2" name="Bent Up Arrow 11">
            <a:extLst>
              <a:ext uri="{FF2B5EF4-FFF2-40B4-BE49-F238E27FC236}">
                <a16:creationId xmlns:a16="http://schemas.microsoft.com/office/drawing/2014/main" id="{748040F8-DD62-F1FC-4C8B-8D51358762BE}"/>
              </a:ext>
            </a:extLst>
          </p:cNvPr>
          <p:cNvSpPr/>
          <p:nvPr/>
        </p:nvSpPr>
        <p:spPr>
          <a:xfrm rot="5400000">
            <a:off x="854927" y="3927517"/>
            <a:ext cx="379141" cy="429752"/>
          </a:xfrm>
          <a:prstGeom prst="bentUpArrow">
            <a:avLst/>
          </a:prstGeom>
          <a:solidFill>
            <a:srgbClr val="605F6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3" name="Rectangle 116">
            <a:extLst>
              <a:ext uri="{FF2B5EF4-FFF2-40B4-BE49-F238E27FC236}">
                <a16:creationId xmlns:a16="http://schemas.microsoft.com/office/drawing/2014/main" id="{4B83BBF6-0905-B44B-E64D-AD42187DD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753" y="3929824"/>
            <a:ext cx="2297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HDSNP chip </a:t>
            </a:r>
            <a:r>
              <a:rPr lang="en-GB" altLang="sr-Latn-RS" sz="1600" b="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podaci</a:t>
            </a:r>
            <a:endParaRPr lang="en-GB" altLang="sr-Latn-RS" sz="1600" b="0" dirty="0">
              <a:solidFill>
                <a:srgbClr val="605F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AB8F991-47F9-492C-0B09-D83825D9E153}"/>
              </a:ext>
            </a:extLst>
          </p:cNvPr>
          <p:cNvSpPr/>
          <p:nvPr/>
        </p:nvSpPr>
        <p:spPr>
          <a:xfrm>
            <a:off x="3433426" y="4031402"/>
            <a:ext cx="249904" cy="135397"/>
          </a:xfrm>
          <a:prstGeom prst="rightArrow">
            <a:avLst/>
          </a:prstGeom>
          <a:solidFill>
            <a:srgbClr val="605F6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636A6853-0569-2DF8-2E59-8B6B7A5C8952}"/>
              </a:ext>
            </a:extLst>
          </p:cNvPr>
          <p:cNvSpPr/>
          <p:nvPr/>
        </p:nvSpPr>
        <p:spPr>
          <a:xfrm>
            <a:off x="3442570" y="4356392"/>
            <a:ext cx="249904" cy="135397"/>
          </a:xfrm>
          <a:prstGeom prst="rightArrow">
            <a:avLst/>
          </a:prstGeom>
          <a:solidFill>
            <a:srgbClr val="605F6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5F4170-0327-0C71-A2D5-6035C809F181}"/>
              </a:ext>
            </a:extLst>
          </p:cNvPr>
          <p:cNvCxnSpPr>
            <a:cxnSpLocks/>
          </p:cNvCxnSpPr>
          <p:nvPr/>
        </p:nvCxnSpPr>
        <p:spPr>
          <a:xfrm flipH="1">
            <a:off x="359240" y="2948512"/>
            <a:ext cx="8256943" cy="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drawing of a person flying with a parachute&#10;&#10;Description automatically generated">
            <a:extLst>
              <a:ext uri="{FF2B5EF4-FFF2-40B4-BE49-F238E27FC236}">
                <a16:creationId xmlns:a16="http://schemas.microsoft.com/office/drawing/2014/main" id="{6F960F1F-B060-24AF-36DB-AA8996D725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432" y="2119775"/>
            <a:ext cx="747269" cy="584331"/>
          </a:xfrm>
          <a:prstGeom prst="rect">
            <a:avLst/>
          </a:prstGeom>
        </p:spPr>
      </p:pic>
      <p:pic>
        <p:nvPicPr>
          <p:cNvPr id="26" name="Picture 25" descr="A room with a blue wall and a server&#10;&#10;Description automatically generated with medium confidence">
            <a:extLst>
              <a:ext uri="{FF2B5EF4-FFF2-40B4-BE49-F238E27FC236}">
                <a16:creationId xmlns:a16="http://schemas.microsoft.com/office/drawing/2014/main" id="{AFA2338E-4403-EE62-7658-3F5747A53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4273" y="2133139"/>
            <a:ext cx="845041" cy="564424"/>
          </a:xfrm>
          <a:prstGeom prst="rect">
            <a:avLst/>
          </a:prstGeom>
        </p:spPr>
      </p:pic>
      <p:sp>
        <p:nvSpPr>
          <p:cNvPr id="27" name="Rectangle 116">
            <a:extLst>
              <a:ext uri="{FF2B5EF4-FFF2-40B4-BE49-F238E27FC236}">
                <a16:creationId xmlns:a16="http://schemas.microsoft.com/office/drawing/2014/main" id="{AF3DCDED-DCD3-E135-67DC-51ABD2F97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049" y="3917430"/>
            <a:ext cx="229757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</a:p>
        </p:txBody>
      </p:sp>
      <p:sp>
        <p:nvSpPr>
          <p:cNvPr id="28" name="Rectangle 116">
            <a:extLst>
              <a:ext uri="{FF2B5EF4-FFF2-40B4-BE49-F238E27FC236}">
                <a16:creationId xmlns:a16="http://schemas.microsoft.com/office/drawing/2014/main" id="{6B224084-697C-C610-A073-2B0C2572A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047" y="4260071"/>
            <a:ext cx="3847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BEAST, </a:t>
            </a:r>
            <a:r>
              <a:rPr lang="en-GB" altLang="sr-Latn-RS" sz="1600" b="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FastQC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BWA, </a:t>
            </a:r>
            <a:r>
              <a:rPr lang="en-GB" altLang="sr-Latn-RS" sz="1600" b="0" dirty="0" err="1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Samtools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GATK  </a:t>
            </a:r>
          </a:p>
        </p:txBody>
      </p:sp>
      <p:sp>
        <p:nvSpPr>
          <p:cNvPr id="29" name="Bent Up Arrow 28">
            <a:extLst>
              <a:ext uri="{FF2B5EF4-FFF2-40B4-BE49-F238E27FC236}">
                <a16:creationId xmlns:a16="http://schemas.microsoft.com/office/drawing/2014/main" id="{1F628708-E3E5-6BBA-F8E8-908C3E11ED73}"/>
              </a:ext>
            </a:extLst>
          </p:cNvPr>
          <p:cNvSpPr/>
          <p:nvPr/>
        </p:nvSpPr>
        <p:spPr>
          <a:xfrm rot="5400000">
            <a:off x="854926" y="1921775"/>
            <a:ext cx="379141" cy="429752"/>
          </a:xfrm>
          <a:prstGeom prst="bent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solidFill>
                <a:srgbClr val="0070C0"/>
              </a:solidFill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7857980F-F68C-11BA-B887-0074C2ED2096}"/>
              </a:ext>
            </a:extLst>
          </p:cNvPr>
          <p:cNvSpPr/>
          <p:nvPr/>
        </p:nvSpPr>
        <p:spPr>
          <a:xfrm>
            <a:off x="3250251" y="2200497"/>
            <a:ext cx="249904" cy="135397"/>
          </a:xfrm>
          <a:prstGeom prst="righ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33" name="Rectangle 116">
            <a:extLst>
              <a:ext uri="{FF2B5EF4-FFF2-40B4-BE49-F238E27FC236}">
                <a16:creationId xmlns:a16="http://schemas.microsoft.com/office/drawing/2014/main" id="{EF75EDA1-124C-D365-8642-3577B5E27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7266" y="1890021"/>
            <a:ext cx="24042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sekvence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genoma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mitogenoma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arheosekvence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4" name="Rectangle 116">
            <a:extLst>
              <a:ext uri="{FF2B5EF4-FFF2-40B4-BE49-F238E27FC236}">
                <a16:creationId xmlns:a16="http://schemas.microsoft.com/office/drawing/2014/main" id="{6C58C56B-C5C3-C030-0897-E49A3B87A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609" y="2101471"/>
            <a:ext cx="19792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BEAST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altLang="sr-Latn-RS" sz="1600" b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Padobran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5" name="Rectangle 116">
            <a:extLst>
              <a:ext uri="{FF2B5EF4-FFF2-40B4-BE49-F238E27FC236}">
                <a16:creationId xmlns:a16="http://schemas.microsoft.com/office/drawing/2014/main" id="{4D2FDAD6-9FFA-EB66-3019-25120F986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682" y="1858698"/>
            <a:ext cx="26155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Galaxy </a:t>
            </a:r>
            <a:r>
              <a:rPr lang="en-GB" altLang="sr-Latn-RS" sz="1600" b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platforma</a:t>
            </a:r>
            <a:r>
              <a:rPr lang="en-GB" altLang="sr-Latn-RS" sz="1600" b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SRCA </a:t>
            </a:r>
          </a:p>
        </p:txBody>
      </p:sp>
      <p:sp>
        <p:nvSpPr>
          <p:cNvPr id="36" name="Rectangle 116">
            <a:extLst>
              <a:ext uri="{FF2B5EF4-FFF2-40B4-BE49-F238E27FC236}">
                <a16:creationId xmlns:a16="http://schemas.microsoft.com/office/drawing/2014/main" id="{ABD0E57A-1489-517E-25AE-77182C2CC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682" y="2355574"/>
            <a:ext cx="31982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9900"/>
              </a:buClr>
              <a:buSzPct val="110000"/>
              <a:buFont typeface="Wingdings" pitchFamily="2" charset="2"/>
              <a:buChar char="§"/>
              <a:defRPr sz="3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4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E00"/>
              </a:buClr>
              <a:buSzPct val="110000"/>
              <a:buFont typeface="Wingdings" pitchFamily="2" charset="2"/>
              <a:buChar char="§"/>
              <a:defRPr sz="1600" b="1">
                <a:solidFill>
                  <a:schemeClr val="tx1"/>
                </a:solidFill>
                <a:latin typeface="Arial Narrow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Ostali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programi</a:t>
            </a:r>
            <a:r>
              <a:rPr lang="en-GB" altLang="sr-Latn-RS" sz="16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GB" altLang="sr-Latn-RS" sz="1600" b="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Padobran</a:t>
            </a:r>
            <a:r>
              <a:rPr lang="en-GB" altLang="sr-Latn-RS" sz="1600" b="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0556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00660B-8445-4540-8201-54848F96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13" y="101600"/>
            <a:ext cx="7886700" cy="484436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en-US" sz="2000" dirty="0">
                <a:solidFill>
                  <a:schemeClr val="tx2"/>
                </a:solidFill>
                <a:latin typeface="+mn-lt"/>
              </a:rPr>
              <a:t>Zašto koristimo </a:t>
            </a:r>
            <a:r>
              <a:rPr lang="hr-HR" altLang="en-US" sz="2000" dirty="0">
                <a:solidFill>
                  <a:srgbClr val="002060"/>
                </a:solidFill>
                <a:latin typeface="+mn-lt"/>
              </a:rPr>
              <a:t>Galaxy </a:t>
            </a:r>
            <a:r>
              <a:rPr lang="hr-HR" altLang="en-US" sz="2000" dirty="0" err="1">
                <a:solidFill>
                  <a:srgbClr val="002060"/>
                </a:solidFill>
                <a:latin typeface="+mn-lt"/>
              </a:rPr>
              <a:t>plaformu</a:t>
            </a:r>
            <a:r>
              <a:rPr lang="hr-HR" altLang="en-US" sz="2000" dirty="0">
                <a:solidFill>
                  <a:srgbClr val="002060"/>
                </a:solidFill>
                <a:latin typeface="+mn-lt"/>
              </a:rPr>
              <a:t> SRCA</a:t>
            </a:r>
            <a:r>
              <a:rPr lang="hr-HR" altLang="en-US" sz="2000" dirty="0">
                <a:solidFill>
                  <a:schemeClr val="tx2"/>
                </a:solidFill>
                <a:latin typeface="+mn-lt"/>
              </a:rPr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9D55CFD-C7ED-4D19-5B00-D1E795B1A8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6558259"/>
              </p:ext>
            </p:extLst>
          </p:nvPr>
        </p:nvGraphicFramePr>
        <p:xfrm>
          <a:off x="390731" y="663918"/>
          <a:ext cx="8220883" cy="14591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18155">
                  <a:extLst>
                    <a:ext uri="{9D8B030D-6E8A-4147-A177-3AD203B41FA5}">
                      <a16:colId xmlns:a16="http://schemas.microsoft.com/office/drawing/2014/main" val="1445305298"/>
                    </a:ext>
                  </a:extLst>
                </a:gridCol>
                <a:gridCol w="2829417">
                  <a:extLst>
                    <a:ext uri="{9D8B030D-6E8A-4147-A177-3AD203B41FA5}">
                      <a16:colId xmlns:a16="http://schemas.microsoft.com/office/drawing/2014/main" val="3910628375"/>
                    </a:ext>
                  </a:extLst>
                </a:gridCol>
                <a:gridCol w="2473311">
                  <a:extLst>
                    <a:ext uri="{9D8B030D-6E8A-4147-A177-3AD203B41FA5}">
                      <a16:colId xmlns:a16="http://schemas.microsoft.com/office/drawing/2014/main" val="2616819761"/>
                    </a:ext>
                  </a:extLst>
                </a:gridCol>
              </a:tblGrid>
              <a:tr h="411778"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R" sz="16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HR" sz="1600" b="1" dirty="0">
                          <a:solidFill>
                            <a:srgbClr val="002060"/>
                          </a:solidFill>
                        </a:rPr>
                        <a:t>Galaxy Srce</a:t>
                      </a:r>
                      <a:endParaRPr lang="en-HR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HR" sz="1600" dirty="0"/>
                        <a:t>Galaxy EU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1951178"/>
                  </a:ext>
                </a:extLst>
              </a:tr>
              <a:tr h="376838">
                <a:tc>
                  <a:txBody>
                    <a:bodyPr/>
                    <a:lstStyle/>
                    <a:p>
                      <a:r>
                        <a:rPr lang="en-HR" sz="1600" dirty="0"/>
                        <a:t>Pohrana: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2060"/>
                          </a:solidFill>
                        </a:rPr>
                        <a:t>“n</a:t>
                      </a:r>
                      <a:r>
                        <a:rPr lang="en-HR" sz="1600" dirty="0">
                          <a:solidFill>
                            <a:srgbClr val="002060"/>
                          </a:solidFill>
                        </a:rPr>
                        <a:t>ema ograničenja </a:t>
                      </a:r>
                      <a:r>
                        <a:rPr lang="en-HR" sz="1600" dirty="0">
                          <a:solidFill>
                            <a:srgbClr val="002060"/>
                          </a:solidFill>
                          <a:sym typeface="Wingdings" pitchFamily="2" charset="2"/>
                        </a:rPr>
                        <a:t>”</a:t>
                      </a:r>
                      <a:endParaRPr lang="en-HR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 </a:t>
                      </a:r>
                      <a:r>
                        <a:rPr lang="en-HR" sz="1600" dirty="0"/>
                        <a:t>250 GB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65124435"/>
                  </a:ext>
                </a:extLst>
              </a:tr>
              <a:tr h="335049">
                <a:tc>
                  <a:txBody>
                    <a:bodyPr/>
                    <a:lstStyle/>
                    <a:p>
                      <a:r>
                        <a:rPr lang="en-HR" sz="1600" dirty="0"/>
                        <a:t>Definiranje CPU </a:t>
                      </a:r>
                      <a:r>
                        <a:rPr lang="en-GB" sz="1600" dirty="0" err="1"/>
                        <a:t>i</a:t>
                      </a:r>
                      <a:r>
                        <a:rPr lang="en-HR" sz="1600" dirty="0"/>
                        <a:t> RAM: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600" dirty="0">
                          <a:solidFill>
                            <a:srgbClr val="002060"/>
                          </a:solidFill>
                        </a:rPr>
                        <a:t>omogućeno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HR" sz="1600" dirty="0"/>
                        <a:t>/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4057140"/>
                  </a:ext>
                </a:extLst>
              </a:tr>
              <a:tr h="335049">
                <a:tc>
                  <a:txBody>
                    <a:bodyPr/>
                    <a:lstStyle/>
                    <a:p>
                      <a:r>
                        <a:rPr lang="en-HR" sz="1600" dirty="0"/>
                        <a:t>Podrška za instalciju tool-ova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 err="1">
                          <a:solidFill>
                            <a:srgbClr val="002060"/>
                          </a:solidFill>
                        </a:rPr>
                        <a:t>computing@srce.hr</a:t>
                      </a:r>
                      <a:r>
                        <a:rPr lang="en-GB" sz="1600" dirty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en-HR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R" sz="1600" dirty="0"/>
                        <a:t>/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7633759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FD02C9-86CB-E649-AF4D-DF85D747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747" y="2332893"/>
            <a:ext cx="8286243" cy="2224571"/>
          </a:xfrm>
        </p:spPr>
        <p:txBody>
          <a:bodyPr>
            <a:normAutofit fontScale="62500" lnSpcReduction="20000"/>
          </a:bodyPr>
          <a:lstStyle/>
          <a:p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obrada i analiza </a:t>
            </a:r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NGS sekvenci </a:t>
            </a:r>
            <a:r>
              <a:rPr lang="hr-HR" altLang="en-US" sz="2100" dirty="0" err="1">
                <a:solidFill>
                  <a:schemeClr val="tx2"/>
                </a:solidFill>
                <a:latin typeface="+mn-lt"/>
              </a:rPr>
              <a:t>mitogenoma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 i genoma </a:t>
            </a:r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domaćih i divljih vrsta životinja 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te </a:t>
            </a:r>
            <a:r>
              <a:rPr lang="hr-HR" altLang="en-US" sz="2100" b="1" dirty="0" err="1">
                <a:solidFill>
                  <a:schemeClr val="tx2"/>
                </a:solidFill>
                <a:latin typeface="+mn-lt"/>
              </a:rPr>
              <a:t>arheo</a:t>
            </a:r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 uzoraka</a:t>
            </a:r>
          </a:p>
          <a:p>
            <a:endParaRPr lang="hr-HR" sz="2100" dirty="0">
              <a:effectLst/>
              <a:latin typeface="+mn-lt"/>
              <a:ea typeface="Aptos" panose="020B0004020202020204" pitchFamily="34" charset="0"/>
            </a:endParaRPr>
          </a:p>
          <a:p>
            <a:r>
              <a:rPr lang="hr-HR" sz="2100" b="1" dirty="0">
                <a:effectLst/>
                <a:latin typeface="+mn-lt"/>
                <a:ea typeface="Aptos" panose="020B0004020202020204" pitchFamily="34" charset="0"/>
              </a:rPr>
              <a:t>brzi prijenos podataka </a:t>
            </a:r>
            <a:r>
              <a:rPr lang="hr-HR" sz="2100" dirty="0">
                <a:effectLst/>
                <a:latin typeface="+mn-lt"/>
                <a:ea typeface="Aptos" panose="020B0004020202020204" pitchFamily="34" charset="0"/>
              </a:rPr>
              <a:t>sa </a:t>
            </a:r>
            <a:r>
              <a:rPr lang="hr-HR" sz="2100" dirty="0">
                <a:solidFill>
                  <a:schemeClr val="accent2">
                    <a:lumMod val="75000"/>
                  </a:schemeClr>
                </a:solidFill>
                <a:effectLst/>
                <a:latin typeface="+mn-lt"/>
                <a:ea typeface="Aptos" panose="020B0004020202020204" pitchFamily="34" charset="0"/>
              </a:rPr>
              <a:t>Padobran</a:t>
            </a:r>
            <a:r>
              <a:rPr lang="hr-HR" sz="2100" dirty="0">
                <a:effectLst/>
                <a:latin typeface="+mn-lt"/>
                <a:ea typeface="Aptos" panose="020B0004020202020204" pitchFamily="34" charset="0"/>
              </a:rPr>
              <a:t> i spremišta Štampar u </a:t>
            </a:r>
            <a:r>
              <a:rPr lang="hr-HR" sz="2100" b="1" dirty="0">
                <a:solidFill>
                  <a:srgbClr val="002060"/>
                </a:solidFill>
                <a:effectLst/>
                <a:latin typeface="+mn-lt"/>
                <a:ea typeface="Aptos" panose="020B0004020202020204" pitchFamily="34" charset="0"/>
              </a:rPr>
              <a:t>Galaxy platformu SRCA</a:t>
            </a:r>
            <a:endParaRPr lang="hr-HR" altLang="en-US" sz="2100" b="1" dirty="0">
              <a:solidFill>
                <a:srgbClr val="002060"/>
              </a:solidFill>
              <a:latin typeface="+mn-lt"/>
            </a:endParaRPr>
          </a:p>
          <a:p>
            <a:pPr marL="0" indent="0">
              <a:buNone/>
            </a:pPr>
            <a:endParaRPr lang="hr-HR" altLang="en-US" sz="2100" dirty="0">
              <a:solidFill>
                <a:schemeClr val="tx2"/>
              </a:solidFill>
              <a:latin typeface="+mn-lt"/>
            </a:endParaRPr>
          </a:p>
          <a:p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brzo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 i pregledno (GUI) </a:t>
            </a:r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stvaranje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 te </a:t>
            </a:r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povezivanje radnih tokova 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za obradu sekvence uz definiranje </a:t>
            </a:r>
          </a:p>
          <a:p>
            <a:pPr marL="0" indent="0">
              <a:buNone/>
            </a:pP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   parametara resursa podnesenih poslova</a:t>
            </a:r>
          </a:p>
          <a:p>
            <a:endParaRPr lang="hr-HR" altLang="en-US" sz="2100" dirty="0">
              <a:solidFill>
                <a:schemeClr val="tx2"/>
              </a:solidFill>
              <a:latin typeface="+mn-lt"/>
            </a:endParaRPr>
          </a:p>
          <a:p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dobar alat 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za upoznavanje </a:t>
            </a:r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studenata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 s </a:t>
            </a:r>
            <a:r>
              <a:rPr lang="hr-HR" altLang="en-US" sz="2100" b="1" dirty="0" err="1">
                <a:solidFill>
                  <a:schemeClr val="tx2"/>
                </a:solidFill>
                <a:latin typeface="+mn-lt"/>
              </a:rPr>
              <a:t>bioinformatičkim</a:t>
            </a:r>
            <a:r>
              <a:rPr lang="hr-HR" altLang="en-US" sz="2100" b="1" dirty="0">
                <a:solidFill>
                  <a:schemeClr val="tx2"/>
                </a:solidFill>
                <a:latin typeface="+mn-lt"/>
              </a:rPr>
              <a:t> analizama 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prije instalacije Ubuntu (WSL), </a:t>
            </a:r>
          </a:p>
          <a:p>
            <a:pPr marL="0" indent="0">
              <a:buNone/>
            </a:pP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   linije koda (CLI), instalacije </a:t>
            </a:r>
            <a:r>
              <a:rPr lang="hr-HR" altLang="en-US" sz="2100" dirty="0" err="1">
                <a:solidFill>
                  <a:schemeClr val="tx2"/>
                </a:solidFill>
                <a:latin typeface="+mn-lt"/>
              </a:rPr>
              <a:t>Conde</a:t>
            </a:r>
            <a:r>
              <a:rPr lang="hr-HR" altLang="en-US" sz="2100" dirty="0">
                <a:solidFill>
                  <a:schemeClr val="tx2"/>
                </a:solidFill>
                <a:latin typeface="+mn-lt"/>
              </a:rPr>
              <a:t>, povezivanja s Padobranom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22725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6CDE4-7FF9-C691-53A4-C72A7567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1FE4AD9E-F724-7C7B-723E-317B8A57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" y="0"/>
            <a:ext cx="7886700" cy="484436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en-US" sz="2000" dirty="0">
                <a:solidFill>
                  <a:srgbClr val="002060"/>
                </a:solidFill>
                <a:latin typeface="+mn-lt"/>
              </a:rPr>
              <a:t>Galaxy </a:t>
            </a:r>
            <a:r>
              <a:rPr lang="hr-HR" altLang="en-US" sz="2000" dirty="0" err="1">
                <a:solidFill>
                  <a:srgbClr val="002060"/>
                </a:solidFill>
                <a:latin typeface="+mn-lt"/>
              </a:rPr>
              <a:t>plaforma</a:t>
            </a:r>
            <a:r>
              <a:rPr lang="hr-HR" altLang="en-US" sz="2000" dirty="0">
                <a:solidFill>
                  <a:srgbClr val="002060"/>
                </a:solidFill>
                <a:latin typeface="+mn-lt"/>
              </a:rPr>
              <a:t> SRCA</a:t>
            </a:r>
          </a:p>
        </p:txBody>
      </p:sp>
      <p:pic>
        <p:nvPicPr>
          <p:cNvPr id="17" name="Picture 16" descr="A screenshot of a phone&#10;&#10;Description automatically generated">
            <a:extLst>
              <a:ext uri="{FF2B5EF4-FFF2-40B4-BE49-F238E27FC236}">
                <a16:creationId xmlns:a16="http://schemas.microsoft.com/office/drawing/2014/main" id="{87DD4032-FEFE-0EDA-6283-7B56C8705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75" y="635683"/>
            <a:ext cx="6894409" cy="36108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F22F5E-A0CE-5FC5-414C-0C2281F181C1}"/>
              </a:ext>
            </a:extLst>
          </p:cNvPr>
          <p:cNvSpPr txBox="1"/>
          <p:nvPr/>
        </p:nvSpPr>
        <p:spPr>
          <a:xfrm>
            <a:off x="2743200" y="4246537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dirty="0"/>
              <a:t>https://galaxy.srce.hr</a:t>
            </a:r>
          </a:p>
        </p:txBody>
      </p:sp>
    </p:spTree>
    <p:extLst>
      <p:ext uri="{BB962C8B-B14F-4D97-AF65-F5344CB8AC3E}">
        <p14:creationId xmlns:p14="http://schemas.microsoft.com/office/powerpoint/2010/main" val="166601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6CDE4-7FF9-C691-53A4-C72A75670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5" name="Title 7">
            <a:extLst>
              <a:ext uri="{FF2B5EF4-FFF2-40B4-BE49-F238E27FC236}">
                <a16:creationId xmlns:a16="http://schemas.microsoft.com/office/drawing/2014/main" id="{1FE4AD9E-F724-7C7B-723E-317B8A571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42" y="0"/>
            <a:ext cx="7886700" cy="484436"/>
          </a:xfrm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hr-HR" altLang="en-US" sz="2000" dirty="0">
                <a:solidFill>
                  <a:srgbClr val="002060"/>
                </a:solidFill>
                <a:latin typeface="+mn-lt"/>
              </a:rPr>
              <a:t>Galaxy </a:t>
            </a:r>
            <a:r>
              <a:rPr lang="hr-HR" altLang="en-US" sz="2000" dirty="0" err="1">
                <a:solidFill>
                  <a:srgbClr val="002060"/>
                </a:solidFill>
                <a:latin typeface="+mn-lt"/>
              </a:rPr>
              <a:t>plaforma</a:t>
            </a:r>
            <a:r>
              <a:rPr lang="hr-HR" altLang="en-US" sz="2000" dirty="0">
                <a:solidFill>
                  <a:srgbClr val="002060"/>
                </a:solidFill>
                <a:latin typeface="+mn-lt"/>
              </a:rPr>
              <a:t> SRCA – </a:t>
            </a:r>
            <a:r>
              <a:rPr lang="hr-HR" altLang="en-US" sz="2000" dirty="0" err="1">
                <a:solidFill>
                  <a:srgbClr val="605F62"/>
                </a:solidFill>
                <a:latin typeface="+mn-lt"/>
              </a:rPr>
              <a:t>workflow</a:t>
            </a:r>
            <a:r>
              <a:rPr lang="hr-HR" altLang="en-US" sz="2000" dirty="0">
                <a:solidFill>
                  <a:srgbClr val="605F62"/>
                </a:solidFill>
                <a:latin typeface="+mn-lt"/>
              </a:rPr>
              <a:t> i definiranje resursa</a:t>
            </a:r>
            <a:endParaRPr lang="hr-HR" altLang="en-US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E42CDD77-F7D2-D4E5-5E80-31DBBB213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87" y="697963"/>
            <a:ext cx="6634084" cy="3522431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EA8E0782-7B01-57EC-3A0C-442E17EE7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54" y="571764"/>
            <a:ext cx="7772400" cy="399997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EAECCE-F15E-533C-6D4F-3B3301C33A49}"/>
              </a:ext>
            </a:extLst>
          </p:cNvPr>
          <p:cNvSpPr/>
          <p:nvPr/>
        </p:nvSpPr>
        <p:spPr>
          <a:xfrm>
            <a:off x="6561379" y="1697064"/>
            <a:ext cx="1542081" cy="25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52D19A9-025D-C5EC-4847-2637F6D1174B}"/>
              </a:ext>
            </a:extLst>
          </p:cNvPr>
          <p:cNvSpPr/>
          <p:nvPr/>
        </p:nvSpPr>
        <p:spPr>
          <a:xfrm rot="2788063">
            <a:off x="8474332" y="1877164"/>
            <a:ext cx="233894" cy="882435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/>
          </a:p>
        </p:txBody>
      </p:sp>
    </p:spTree>
    <p:extLst>
      <p:ext uri="{BB962C8B-B14F-4D97-AF65-F5344CB8AC3E}">
        <p14:creationId xmlns:p14="http://schemas.microsoft.com/office/powerpoint/2010/main" val="221561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6B74DE-2604-47BE-B159-A1531EC4A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 dirty="0"/>
              <a:t>Upotreba Galaxy platforme SRCA u obradi </a:t>
            </a:r>
            <a:r>
              <a:rPr lang="hr-HR" dirty="0" err="1"/>
              <a:t>genomskih</a:t>
            </a:r>
            <a:r>
              <a:rPr lang="hr-HR" dirty="0"/>
              <a:t> podataka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1B95663-E4B7-3EC0-BB3E-9FEC86F1B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6527" y="4340261"/>
            <a:ext cx="3369974" cy="279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b="1" dirty="0">
                <a:solidFill>
                  <a:schemeClr val="tx2"/>
                </a:solidFill>
                <a:latin typeface="+mn-lt"/>
                <a:cs typeface="Calibri" panose="020F0502020204030204" pitchFamily="34" charset="0"/>
              </a:rPr>
              <a:t>Po genomu/sekvenci ~ 200 – 300 GB </a:t>
            </a:r>
            <a:endParaRPr lang="en-GB" b="1" dirty="0">
              <a:solidFill>
                <a:schemeClr val="tx2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70E10-ED03-F87E-417E-C52736A0ECAB}"/>
              </a:ext>
            </a:extLst>
          </p:cNvPr>
          <p:cNvSpPr txBox="1"/>
          <p:nvPr/>
        </p:nvSpPr>
        <p:spPr>
          <a:xfrm>
            <a:off x="6846727" y="1106451"/>
            <a:ext cx="16132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 20 do 60 GB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D06AA-DF6C-BB1C-007B-CAE2E22D3AA2}"/>
              </a:ext>
            </a:extLst>
          </p:cNvPr>
          <p:cNvSpPr txBox="1"/>
          <p:nvPr/>
        </p:nvSpPr>
        <p:spPr>
          <a:xfrm>
            <a:off x="6900978" y="2067043"/>
            <a:ext cx="1185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1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 81 GB</a:t>
            </a:r>
            <a:endParaRPr lang="hr-H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CC5894-6D19-6515-0ECC-0B73D872DD4F}"/>
              </a:ext>
            </a:extLst>
          </p:cNvPr>
          <p:cNvSpPr txBox="1"/>
          <p:nvPr/>
        </p:nvSpPr>
        <p:spPr>
          <a:xfrm>
            <a:off x="6900978" y="2518243"/>
            <a:ext cx="1185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~ 250 MB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6EE7F-86C7-CDED-A78D-CA58774C5267}"/>
              </a:ext>
            </a:extLst>
          </p:cNvPr>
          <p:cNvSpPr txBox="1"/>
          <p:nvPr/>
        </p:nvSpPr>
        <p:spPr>
          <a:xfrm>
            <a:off x="6887518" y="1579429"/>
            <a:ext cx="1074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 10 MB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4BF4A8-4499-395C-6434-48512D5791AE}"/>
              </a:ext>
            </a:extLst>
          </p:cNvPr>
          <p:cNvSpPr txBox="1"/>
          <p:nvPr/>
        </p:nvSpPr>
        <p:spPr>
          <a:xfrm>
            <a:off x="6916502" y="2935301"/>
            <a:ext cx="1185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 10 MB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5DD2B3-0948-7FC3-6B24-A42592AEEF01}"/>
              </a:ext>
            </a:extLst>
          </p:cNvPr>
          <p:cNvSpPr txBox="1"/>
          <p:nvPr/>
        </p:nvSpPr>
        <p:spPr>
          <a:xfrm>
            <a:off x="6916501" y="3408279"/>
            <a:ext cx="11853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 10 MB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546AED-2B7C-5F02-C0B6-864B9C76CF55}"/>
              </a:ext>
            </a:extLst>
          </p:cNvPr>
          <p:cNvSpPr txBox="1"/>
          <p:nvPr/>
        </p:nvSpPr>
        <p:spPr>
          <a:xfrm>
            <a:off x="6928743" y="3853857"/>
            <a:ext cx="11297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 10 MB</a:t>
            </a:r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28FDC5-3320-DCB9-0C72-450E7618FD4C}"/>
              </a:ext>
            </a:extLst>
          </p:cNvPr>
          <p:cNvSpPr/>
          <p:nvPr/>
        </p:nvSpPr>
        <p:spPr>
          <a:xfrm>
            <a:off x="41285" y="42163"/>
            <a:ext cx="81979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altLang="sr-Latn-RS" sz="2000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Analiza sekvenci:</a:t>
            </a:r>
            <a:r>
              <a:rPr lang="hr-HR" altLang="sr-Latn-R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Galaxy platforma SRCA </a:t>
            </a:r>
            <a:r>
              <a:rPr lang="hr-HR" altLang="sr-Latn-RS" sz="2000" b="1" dirty="0">
                <a:solidFill>
                  <a:srgbClr val="605F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r-HR" altLang="sr-Latn-R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sr-Latn-RS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Padobran </a:t>
            </a:r>
            <a:endParaRPr lang="hr-HR" sz="2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BD576D7-494D-107D-E93B-0D4E35D2FA59}"/>
              </a:ext>
            </a:extLst>
          </p:cNvPr>
          <p:cNvSpPr txBox="1"/>
          <p:nvPr/>
        </p:nvSpPr>
        <p:spPr>
          <a:xfrm>
            <a:off x="2128050" y="501548"/>
            <a:ext cx="6111233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dirty="0">
                <a:solidFill>
                  <a:srgbClr val="486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Genom &amp; </a:t>
            </a:r>
            <a:r>
              <a:rPr lang="hr-HR" altLang="sr-Latn-R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rWGS</a:t>
            </a:r>
            <a:r>
              <a:rPr lang="hr-HR" altLang="sr-Latn-R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mitogenoma</a:t>
            </a:r>
            <a:r>
              <a:rPr lang="hr-HR" altLang="sr-Latn-R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modernih i </a:t>
            </a:r>
            <a:r>
              <a:rPr lang="hr-HR" altLang="sr-Latn-R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aDNA</a:t>
            </a:r>
            <a:r>
              <a:rPr lang="hr-HR" altLang="sr-Latn-R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uzoraka domaćih i divljih životinja </a:t>
            </a:r>
            <a:endParaRPr lang="en-HR" dirty="0">
              <a:solidFill>
                <a:schemeClr val="tx2"/>
              </a:solidFill>
            </a:endParaRPr>
          </a:p>
        </p:txBody>
      </p:sp>
      <p:pic>
        <p:nvPicPr>
          <p:cNvPr id="38" name="Picture 118" descr="Neogen Europe Ltd - International Milling Directory">
            <a:extLst>
              <a:ext uri="{FF2B5EF4-FFF2-40B4-BE49-F238E27FC236}">
                <a16:creationId xmlns:a16="http://schemas.microsoft.com/office/drawing/2014/main" id="{CE8D8E7D-473E-0347-50E4-A9BBAF4B2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64" y="568604"/>
            <a:ext cx="1102331" cy="39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ight Arrow 39">
            <a:extLst>
              <a:ext uri="{FF2B5EF4-FFF2-40B4-BE49-F238E27FC236}">
                <a16:creationId xmlns:a16="http://schemas.microsoft.com/office/drawing/2014/main" id="{A6845305-66CD-9686-9F79-5A2DA24A4150}"/>
              </a:ext>
            </a:extLst>
          </p:cNvPr>
          <p:cNvSpPr/>
          <p:nvPr/>
        </p:nvSpPr>
        <p:spPr>
          <a:xfrm rot="5400000">
            <a:off x="1217021" y="1106225"/>
            <a:ext cx="270389" cy="142047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4B3B8EF-A29D-2E40-C4AE-78AA0441C1FF}"/>
              </a:ext>
            </a:extLst>
          </p:cNvPr>
          <p:cNvSpPr txBox="1"/>
          <p:nvPr/>
        </p:nvSpPr>
        <p:spPr>
          <a:xfrm>
            <a:off x="724301" y="2489688"/>
            <a:ext cx="491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HR" sz="1800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F2CFEC-C876-1BCB-3F21-56BCEFADFD4E}"/>
              </a:ext>
            </a:extLst>
          </p:cNvPr>
          <p:cNvSpPr txBox="1"/>
          <p:nvPr/>
        </p:nvSpPr>
        <p:spPr>
          <a:xfrm>
            <a:off x="1731697" y="2469636"/>
            <a:ext cx="69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HR" sz="1800" dirty="0">
                <a:solidFill>
                  <a:srgbClr val="4472C4">
                    <a:lumMod val="75000"/>
                  </a:srgbClr>
                </a:solidFill>
                <a:cs typeface="Arial" panose="020B0604020202020204" pitchFamily="34" charset="0"/>
              </a:rPr>
              <a:t>+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A3BAEB2-0056-00FC-F5BA-6212CC30B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439" y="946450"/>
            <a:ext cx="3535813" cy="3295210"/>
          </a:xfrm>
          <a:prstGeom prst="rect">
            <a:avLst/>
          </a:prstGeom>
        </p:spPr>
      </p:pic>
      <p:pic>
        <p:nvPicPr>
          <p:cNvPr id="47" name="Content Placeholder 5" descr="A poster with a blue circle and a blue line&#10;&#10;Description automatically generated with medium confidence">
            <a:extLst>
              <a:ext uri="{FF2B5EF4-FFF2-40B4-BE49-F238E27FC236}">
                <a16:creationId xmlns:a16="http://schemas.microsoft.com/office/drawing/2014/main" id="{14E052DD-5199-1928-3CF4-D5E61ABF8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55"/>
          <a:stretch/>
        </p:blipFill>
        <p:spPr>
          <a:xfrm>
            <a:off x="642202" y="3637646"/>
            <a:ext cx="1389694" cy="660801"/>
          </a:xfrm>
          <a:prstGeom prst="rect">
            <a:avLst/>
          </a:prstGeom>
        </p:spPr>
      </p:pic>
      <p:pic>
        <p:nvPicPr>
          <p:cNvPr id="50" name="Picture 49" descr="A close-up of a computer&#10;&#10;Description automatically generated">
            <a:extLst>
              <a:ext uri="{FF2B5EF4-FFF2-40B4-BE49-F238E27FC236}">
                <a16:creationId xmlns:a16="http://schemas.microsoft.com/office/drawing/2014/main" id="{EC2A81A5-5FA7-FA50-16D0-5EBAE5A25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53" y="1365560"/>
            <a:ext cx="1200469" cy="631826"/>
          </a:xfrm>
          <a:prstGeom prst="rect">
            <a:avLst/>
          </a:prstGeom>
        </p:spPr>
      </p:pic>
      <p:pic>
        <p:nvPicPr>
          <p:cNvPr id="51" name="Picture 50" descr="A drawing of a person flying with a parachute&#10;&#10;Description automatically generated">
            <a:extLst>
              <a:ext uri="{FF2B5EF4-FFF2-40B4-BE49-F238E27FC236}">
                <a16:creationId xmlns:a16="http://schemas.microsoft.com/office/drawing/2014/main" id="{C999C9A4-6443-D63E-04B7-40B4D53671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" y="2362360"/>
            <a:ext cx="747269" cy="584331"/>
          </a:xfrm>
          <a:prstGeom prst="rect">
            <a:avLst/>
          </a:prstGeom>
        </p:spPr>
      </p:pic>
      <p:pic>
        <p:nvPicPr>
          <p:cNvPr id="52" name="Picture 51" descr="A room with a blue wall and a server&#10;&#10;Description automatically generated with medium confidence">
            <a:extLst>
              <a:ext uri="{FF2B5EF4-FFF2-40B4-BE49-F238E27FC236}">
                <a16:creationId xmlns:a16="http://schemas.microsoft.com/office/drawing/2014/main" id="{3FE311EB-0AF1-7BE9-994C-2C98644A94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268" y="2375724"/>
            <a:ext cx="845041" cy="56442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54B5821-E623-8E86-6211-CD22ABD9300A}"/>
              </a:ext>
            </a:extLst>
          </p:cNvPr>
          <p:cNvSpPr txBox="1"/>
          <p:nvPr/>
        </p:nvSpPr>
        <p:spPr>
          <a:xfrm>
            <a:off x="3363350" y="1523241"/>
            <a:ext cx="79270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dirty="0">
                <a:solidFill>
                  <a:srgbClr val="486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FastQC</a:t>
            </a:r>
            <a:endParaRPr lang="en-HR" dirty="0">
              <a:solidFill>
                <a:schemeClr val="tx2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2E042F3-249A-2A91-86DB-257CCD361E2D}"/>
              </a:ext>
            </a:extLst>
          </p:cNvPr>
          <p:cNvSpPr txBox="1"/>
          <p:nvPr/>
        </p:nvSpPr>
        <p:spPr>
          <a:xfrm>
            <a:off x="3592148" y="1988524"/>
            <a:ext cx="79270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dirty="0">
                <a:solidFill>
                  <a:srgbClr val="486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BWA</a:t>
            </a:r>
            <a:endParaRPr lang="en-HR" dirty="0">
              <a:solidFill>
                <a:schemeClr val="tx2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FDBEC7E-DBB6-620C-32B6-E4602B12726F}"/>
              </a:ext>
            </a:extLst>
          </p:cNvPr>
          <p:cNvSpPr txBox="1"/>
          <p:nvPr/>
        </p:nvSpPr>
        <p:spPr>
          <a:xfrm>
            <a:off x="3499582" y="2432476"/>
            <a:ext cx="8992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dirty="0">
                <a:solidFill>
                  <a:srgbClr val="486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Samtools</a:t>
            </a:r>
            <a:endParaRPr lang="en-HR" dirty="0">
              <a:solidFill>
                <a:schemeClr val="tx2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597D966-6FF0-A7A0-EDBC-965D06E4B2D2}"/>
              </a:ext>
            </a:extLst>
          </p:cNvPr>
          <p:cNvSpPr txBox="1"/>
          <p:nvPr/>
        </p:nvSpPr>
        <p:spPr>
          <a:xfrm>
            <a:off x="3632015" y="2885020"/>
            <a:ext cx="89921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dirty="0">
                <a:solidFill>
                  <a:srgbClr val="486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VCF</a:t>
            </a:r>
            <a:endParaRPr lang="en-HR" dirty="0">
              <a:solidFill>
                <a:schemeClr val="tx2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68C8F8D-4E2E-7835-518E-AB5CD0B98F59}"/>
              </a:ext>
            </a:extLst>
          </p:cNvPr>
          <p:cNvSpPr txBox="1"/>
          <p:nvPr/>
        </p:nvSpPr>
        <p:spPr>
          <a:xfrm>
            <a:off x="3419929" y="3337564"/>
            <a:ext cx="67954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dirty="0">
                <a:solidFill>
                  <a:srgbClr val="486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GATK</a:t>
            </a:r>
            <a:endParaRPr lang="en-HR" dirty="0">
              <a:solidFill>
                <a:schemeClr val="tx2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EAFA7FD-7EED-003A-2F02-ECBC82E11A0C}"/>
              </a:ext>
            </a:extLst>
          </p:cNvPr>
          <p:cNvSpPr txBox="1"/>
          <p:nvPr/>
        </p:nvSpPr>
        <p:spPr>
          <a:xfrm>
            <a:off x="3086155" y="3761784"/>
            <a:ext cx="79270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dirty="0">
                <a:solidFill>
                  <a:srgbClr val="4868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altLang="sr-Latn-R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BBmap</a:t>
            </a:r>
            <a:endParaRPr lang="en-HR" dirty="0">
              <a:solidFill>
                <a:schemeClr val="tx2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29DDF72-060E-BCBF-1201-FF3FF5E11C09}"/>
              </a:ext>
            </a:extLst>
          </p:cNvPr>
          <p:cNvSpPr txBox="1"/>
          <p:nvPr/>
        </p:nvSpPr>
        <p:spPr>
          <a:xfrm>
            <a:off x="1702305" y="2160327"/>
            <a:ext cx="13593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/>
              <a:t>VDC „</a:t>
            </a:r>
            <a:r>
              <a:rPr lang="en-GB" sz="1400" dirty="0" err="1"/>
              <a:t>Štampar</a:t>
            </a:r>
            <a:r>
              <a:rPr lang="en-GB" sz="1400" dirty="0"/>
              <a:t>“ </a:t>
            </a:r>
            <a:r>
              <a:rPr lang="en-GB" sz="1400" dirty="0" err="1"/>
              <a:t>pohrana</a:t>
            </a:r>
            <a:r>
              <a:rPr lang="en-GB" sz="1400" dirty="0"/>
              <a:t> </a:t>
            </a:r>
            <a:r>
              <a:rPr lang="en-GB" sz="1400" dirty="0" err="1"/>
              <a:t>podataka</a:t>
            </a:r>
            <a:endParaRPr lang="en-HR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DF1B0-F4AB-599B-EBC9-5F4788E3E790}"/>
              </a:ext>
            </a:extLst>
          </p:cNvPr>
          <p:cNvSpPr txBox="1"/>
          <p:nvPr/>
        </p:nvSpPr>
        <p:spPr>
          <a:xfrm>
            <a:off x="-231296" y="2907483"/>
            <a:ext cx="1359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 err="1"/>
              <a:t>Padobran</a:t>
            </a:r>
            <a:endParaRPr lang="en-HR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845D0C-992D-135F-57FC-C22F2E0191AE}"/>
              </a:ext>
            </a:extLst>
          </p:cNvPr>
          <p:cNvSpPr txBox="1"/>
          <p:nvPr/>
        </p:nvSpPr>
        <p:spPr>
          <a:xfrm>
            <a:off x="672537" y="2899036"/>
            <a:ext cx="1359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 err="1"/>
              <a:t>Supek</a:t>
            </a:r>
            <a:endParaRPr lang="en-HR" sz="1400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61E1B63-3471-EDF4-715C-3DAEB6D147F8}"/>
              </a:ext>
            </a:extLst>
          </p:cNvPr>
          <p:cNvSpPr/>
          <p:nvPr/>
        </p:nvSpPr>
        <p:spPr>
          <a:xfrm rot="5400000">
            <a:off x="1208966" y="2116389"/>
            <a:ext cx="270389" cy="142047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5142EC69-E4E0-326E-602A-691FB26585B1}"/>
              </a:ext>
            </a:extLst>
          </p:cNvPr>
          <p:cNvSpPr/>
          <p:nvPr/>
        </p:nvSpPr>
        <p:spPr>
          <a:xfrm rot="5400000">
            <a:off x="1208966" y="3355949"/>
            <a:ext cx="270389" cy="142047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263401"/>
      </p:ext>
    </p:extLst>
  </p:cSld>
  <p:clrMapOvr>
    <a:masterClrMapping/>
  </p:clrMapOvr>
</p:sld>
</file>

<file path=ppt/theme/theme1.xml><?xml version="1.0" encoding="utf-8"?>
<a:theme xmlns:a="http://schemas.openxmlformats.org/drawingml/2006/main" name="Srce DEI 2024_16x9">
  <a:themeElements>
    <a:clrScheme name="Srce DEI 2024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rce_Tema1_16x9" id="{476E04C6-ED46-4774-BC39-1C443F715698}" vid="{90F83EFC-DEE1-42FC-8BFD-555EDA227A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srce-predlozak-4x3-OA-CC-BY-NC-20140919</Template>
  <TotalTime>2317</TotalTime>
  <Words>962</Words>
  <Application>Microsoft Office PowerPoint</Application>
  <PresentationFormat>On-screen Show (16:9)</PresentationFormat>
  <Paragraphs>182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Srce DEI 2024_16x9</vt:lpstr>
      <vt:lpstr>Upotreba Galaxy platforme SRCA u obradi genomskih podataka</vt:lpstr>
      <vt:lpstr>PowerPoint Presentation</vt:lpstr>
      <vt:lpstr>Studiji</vt:lpstr>
      <vt:lpstr>PowerPoint Presentation</vt:lpstr>
      <vt:lpstr>Aktivni projekti</vt:lpstr>
      <vt:lpstr>Zašto koristimo Galaxy plaformu SRCA?</vt:lpstr>
      <vt:lpstr>Galaxy plaforma SRCA</vt:lpstr>
      <vt:lpstr>Galaxy plaforma SRCA – workflow i definiranje resursa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Trenutno korištenje:</vt:lpstr>
      <vt:lpstr>Iskorištenje računskog vremena – ožujak 2024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Amira Zubovic</dc:creator>
  <cp:lastModifiedBy>Amira Zubović</cp:lastModifiedBy>
  <cp:revision>107</cp:revision>
  <cp:lastPrinted>2014-06-24T07:01:20Z</cp:lastPrinted>
  <dcterms:created xsi:type="dcterms:W3CDTF">2014-09-19T07:16:42Z</dcterms:created>
  <dcterms:modified xsi:type="dcterms:W3CDTF">2024-04-17T10:18:17Z</dcterms:modified>
</cp:coreProperties>
</file>